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comments/comment1.xml" ContentType="application/vnd.openxmlformats-officedocument.presentationml.comment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308" r:id="rId3"/>
    <p:sldId id="259" r:id="rId4"/>
    <p:sldId id="257" r:id="rId5"/>
    <p:sldId id="258" r:id="rId6"/>
    <p:sldId id="260" r:id="rId7"/>
    <p:sldId id="261" r:id="rId8"/>
    <p:sldId id="262" r:id="rId9"/>
    <p:sldId id="263" r:id="rId10"/>
    <p:sldId id="264" r:id="rId11"/>
    <p:sldId id="265" r:id="rId12"/>
    <p:sldId id="266" r:id="rId13"/>
    <p:sldId id="267" r:id="rId14"/>
    <p:sldId id="268" r:id="rId15"/>
    <p:sldId id="269" r:id="rId16"/>
    <p:sldId id="271" r:id="rId17"/>
    <p:sldId id="272" r:id="rId18"/>
    <p:sldId id="270" r:id="rId19"/>
    <p:sldId id="273" r:id="rId20"/>
    <p:sldId id="274" r:id="rId21"/>
    <p:sldId id="275" r:id="rId22"/>
    <p:sldId id="276"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6" r:id="rId40"/>
    <p:sldId id="297" r:id="rId41"/>
    <p:sldId id="295" r:id="rId42"/>
    <p:sldId id="298" r:id="rId43"/>
    <p:sldId id="299" r:id="rId44"/>
    <p:sldId id="301" r:id="rId45"/>
    <p:sldId id="302" r:id="rId46"/>
    <p:sldId id="300" r:id="rId47"/>
    <p:sldId id="303" r:id="rId48"/>
    <p:sldId id="304" r:id="rId49"/>
    <p:sldId id="305" r:id="rId50"/>
    <p:sldId id="306" r:id="rId51"/>
    <p:sldId id="309" r:id="rId52"/>
    <p:sldId id="307"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ilberto Gutiérrez Gordillo" initials="GGG" lastIdx="1" clrIdx="0">
    <p:extLst>
      <p:ext uri="{19B8F6BF-5375-455C-9EA6-DF929625EA0E}">
        <p15:presenceInfo xmlns:p15="http://schemas.microsoft.com/office/powerpoint/2012/main" userId="184c69f2b3ca710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34" autoAdjust="0"/>
    <p:restoredTop sz="94660"/>
  </p:normalViewPr>
  <p:slideViewPr>
    <p:cSldViewPr snapToGrid="0">
      <p:cViewPr varScale="1">
        <p:scale>
          <a:sx n="85" d="100"/>
          <a:sy n="85" d="100"/>
        </p:scale>
        <p:origin x="60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10-21T14:10:31.389" idx="1">
    <p:pos x="6845" y="573"/>
    <p:text/>
    <p:extLst>
      <p:ext uri="{C676402C-5697-4E1C-873F-D02D1690AC5C}">
        <p15:threadingInfo xmlns:p15="http://schemas.microsoft.com/office/powerpoint/2012/main" timeZoneBias="360"/>
      </p:ext>
    </p:extLst>
  </p:cm>
</p:cmLst>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783A59D4-0E47-4950-83C7-0D3662B76178}" type="datetimeFigureOut">
              <a:rPr lang="es-MX" smtClean="0"/>
              <a:t>20/12/2024</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8F3E5C9C-7E82-46A6-8CBE-6CC2D3E87146}" type="slidenum">
              <a:rPr lang="es-MX" smtClean="0"/>
              <a:t>‹Nº›</a:t>
            </a:fld>
            <a:endParaRPr lang="es-MX"/>
          </a:p>
        </p:txBody>
      </p:sp>
    </p:spTree>
    <p:extLst>
      <p:ext uri="{BB962C8B-B14F-4D97-AF65-F5344CB8AC3E}">
        <p14:creationId xmlns:p14="http://schemas.microsoft.com/office/powerpoint/2010/main" val="428583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83A59D4-0E47-4950-83C7-0D3662B76178}" type="datetimeFigureOut">
              <a:rPr lang="es-MX" smtClean="0"/>
              <a:t>20/12/2024</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8F3E5C9C-7E82-46A6-8CBE-6CC2D3E87146}" type="slidenum">
              <a:rPr lang="es-MX" smtClean="0"/>
              <a:t>‹Nº›</a:t>
            </a:fld>
            <a:endParaRPr lang="es-MX"/>
          </a:p>
        </p:txBody>
      </p:sp>
    </p:spTree>
    <p:extLst>
      <p:ext uri="{BB962C8B-B14F-4D97-AF65-F5344CB8AC3E}">
        <p14:creationId xmlns:p14="http://schemas.microsoft.com/office/powerpoint/2010/main" val="4163313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83A59D4-0E47-4950-83C7-0D3662B76178}" type="datetimeFigureOut">
              <a:rPr lang="es-MX" smtClean="0"/>
              <a:t>20/12/2024</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8F3E5C9C-7E82-46A6-8CBE-6CC2D3E87146}" type="slidenum">
              <a:rPr lang="es-MX" smtClean="0"/>
              <a:t>‹Nº›</a:t>
            </a:fld>
            <a:endParaRPr lang="es-MX"/>
          </a:p>
        </p:txBody>
      </p:sp>
    </p:spTree>
    <p:extLst>
      <p:ext uri="{BB962C8B-B14F-4D97-AF65-F5344CB8AC3E}">
        <p14:creationId xmlns:p14="http://schemas.microsoft.com/office/powerpoint/2010/main" val="28955399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83A59D4-0E47-4950-83C7-0D3662B76178}" type="datetimeFigureOut">
              <a:rPr lang="es-MX" smtClean="0"/>
              <a:t>20/12/2024</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8F3E5C9C-7E82-46A6-8CBE-6CC2D3E87146}" type="slidenum">
              <a:rPr lang="es-MX" smtClean="0"/>
              <a:t>‹Nº›</a:t>
            </a:fld>
            <a:endParaRPr lang="es-MX"/>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706177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83A59D4-0E47-4950-83C7-0D3662B76178}" type="datetimeFigureOut">
              <a:rPr lang="es-MX" smtClean="0"/>
              <a:t>20/12/2024</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8F3E5C9C-7E82-46A6-8CBE-6CC2D3E87146}" type="slidenum">
              <a:rPr lang="es-MX" smtClean="0"/>
              <a:t>‹Nº›</a:t>
            </a:fld>
            <a:endParaRPr lang="es-MX"/>
          </a:p>
        </p:txBody>
      </p:sp>
    </p:spTree>
    <p:extLst>
      <p:ext uri="{BB962C8B-B14F-4D97-AF65-F5344CB8AC3E}">
        <p14:creationId xmlns:p14="http://schemas.microsoft.com/office/powerpoint/2010/main" val="42850633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783A59D4-0E47-4950-83C7-0D3662B76178}" type="datetimeFigureOut">
              <a:rPr lang="es-MX" smtClean="0"/>
              <a:t>20/12/2024</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8F3E5C9C-7E82-46A6-8CBE-6CC2D3E87146}" type="slidenum">
              <a:rPr lang="es-MX" smtClean="0"/>
              <a:t>‹Nº›</a:t>
            </a:fld>
            <a:endParaRPr lang="es-MX"/>
          </a:p>
        </p:txBody>
      </p:sp>
    </p:spTree>
    <p:extLst>
      <p:ext uri="{BB962C8B-B14F-4D97-AF65-F5344CB8AC3E}">
        <p14:creationId xmlns:p14="http://schemas.microsoft.com/office/powerpoint/2010/main" val="1358605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783A59D4-0E47-4950-83C7-0D3662B76178}" type="datetimeFigureOut">
              <a:rPr lang="es-MX" smtClean="0"/>
              <a:t>20/12/2024</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8F3E5C9C-7E82-46A6-8CBE-6CC2D3E87146}" type="slidenum">
              <a:rPr lang="es-MX" smtClean="0"/>
              <a:t>‹Nº›</a:t>
            </a:fld>
            <a:endParaRPr lang="es-MX"/>
          </a:p>
        </p:txBody>
      </p:sp>
    </p:spTree>
    <p:extLst>
      <p:ext uri="{BB962C8B-B14F-4D97-AF65-F5344CB8AC3E}">
        <p14:creationId xmlns:p14="http://schemas.microsoft.com/office/powerpoint/2010/main" val="6362544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83A59D4-0E47-4950-83C7-0D3662B76178}" type="datetimeFigureOut">
              <a:rPr lang="es-MX" smtClean="0"/>
              <a:t>20/12/2024</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8F3E5C9C-7E82-46A6-8CBE-6CC2D3E87146}" type="slidenum">
              <a:rPr lang="es-MX" smtClean="0"/>
              <a:t>‹Nº›</a:t>
            </a:fld>
            <a:endParaRPr lang="es-MX"/>
          </a:p>
        </p:txBody>
      </p:sp>
    </p:spTree>
    <p:extLst>
      <p:ext uri="{BB962C8B-B14F-4D97-AF65-F5344CB8AC3E}">
        <p14:creationId xmlns:p14="http://schemas.microsoft.com/office/powerpoint/2010/main" val="19980606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s-ES"/>
              <a:t>Haga clic para modificar el estilo de título del patrón</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83A59D4-0E47-4950-83C7-0D3662B76178}" type="datetimeFigureOut">
              <a:rPr lang="es-MX" smtClean="0"/>
              <a:t>20/12/2024</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8F3E5C9C-7E82-46A6-8CBE-6CC2D3E87146}" type="slidenum">
              <a:rPr lang="es-MX" smtClean="0"/>
              <a:t>‹Nº›</a:t>
            </a:fld>
            <a:endParaRPr lang="es-MX"/>
          </a:p>
        </p:txBody>
      </p:sp>
    </p:spTree>
    <p:extLst>
      <p:ext uri="{BB962C8B-B14F-4D97-AF65-F5344CB8AC3E}">
        <p14:creationId xmlns:p14="http://schemas.microsoft.com/office/powerpoint/2010/main" val="1062641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83A59D4-0E47-4950-83C7-0D3662B76178}" type="datetimeFigureOut">
              <a:rPr lang="es-MX" smtClean="0"/>
              <a:t>20/12/2024</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8F3E5C9C-7E82-46A6-8CBE-6CC2D3E87146}" type="slidenum">
              <a:rPr lang="es-MX" smtClean="0"/>
              <a:t>‹Nº›</a:t>
            </a:fld>
            <a:endParaRPr lang="es-MX"/>
          </a:p>
        </p:txBody>
      </p:sp>
    </p:spTree>
    <p:extLst>
      <p:ext uri="{BB962C8B-B14F-4D97-AF65-F5344CB8AC3E}">
        <p14:creationId xmlns:p14="http://schemas.microsoft.com/office/powerpoint/2010/main" val="1970757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783A59D4-0E47-4950-83C7-0D3662B76178}" type="datetimeFigureOut">
              <a:rPr lang="es-MX" smtClean="0"/>
              <a:t>20/12/2024</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8F3E5C9C-7E82-46A6-8CBE-6CC2D3E87146}" type="slidenum">
              <a:rPr lang="es-MX" smtClean="0"/>
              <a:t>‹Nº›</a:t>
            </a:fld>
            <a:endParaRPr lang="es-MX"/>
          </a:p>
        </p:txBody>
      </p:sp>
    </p:spTree>
    <p:extLst>
      <p:ext uri="{BB962C8B-B14F-4D97-AF65-F5344CB8AC3E}">
        <p14:creationId xmlns:p14="http://schemas.microsoft.com/office/powerpoint/2010/main" val="3653718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s-ES"/>
              <a:t>Haga clic para modificar el estilo de título del patrón</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783A59D4-0E47-4950-83C7-0D3662B76178}" type="datetimeFigureOut">
              <a:rPr lang="es-MX" smtClean="0"/>
              <a:t>20/12/2024</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8F3E5C9C-7E82-46A6-8CBE-6CC2D3E87146}" type="slidenum">
              <a:rPr lang="es-MX" smtClean="0"/>
              <a:t>‹Nº›</a:t>
            </a:fld>
            <a:endParaRPr lang="es-MX"/>
          </a:p>
        </p:txBody>
      </p:sp>
    </p:spTree>
    <p:extLst>
      <p:ext uri="{BB962C8B-B14F-4D97-AF65-F5344CB8AC3E}">
        <p14:creationId xmlns:p14="http://schemas.microsoft.com/office/powerpoint/2010/main" val="2660890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Content Placeholder 3"/>
          <p:cNvSpPr>
            <a:spLocks noGrp="1"/>
          </p:cNvSpPr>
          <p:nvPr>
            <p:ph sz="quarter" idx="13"/>
          </p:nvPr>
        </p:nvSpPr>
        <p:spPr>
          <a:xfrm>
            <a:off x="913774" y="3051012"/>
            <a:ext cx="5106027" cy="274018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3" name="Content Placeholder 5"/>
          <p:cNvSpPr>
            <a:spLocks noGrp="1"/>
          </p:cNvSpPr>
          <p:nvPr>
            <p:ph sz="quarter" idx="14"/>
          </p:nvPr>
        </p:nvSpPr>
        <p:spPr>
          <a:xfrm>
            <a:off x="6172200" y="3051012"/>
            <a:ext cx="5105401" cy="274018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783A59D4-0E47-4950-83C7-0D3662B76178}" type="datetimeFigureOut">
              <a:rPr lang="es-MX" smtClean="0"/>
              <a:t>20/12/2024</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8F3E5C9C-7E82-46A6-8CBE-6CC2D3E87146}" type="slidenum">
              <a:rPr lang="es-MX" smtClean="0"/>
              <a:t>‹Nº›</a:t>
            </a:fld>
            <a:endParaRPr lang="es-MX"/>
          </a:p>
        </p:txBody>
      </p:sp>
    </p:spTree>
    <p:extLst>
      <p:ext uri="{BB962C8B-B14F-4D97-AF65-F5344CB8AC3E}">
        <p14:creationId xmlns:p14="http://schemas.microsoft.com/office/powerpoint/2010/main" val="2824990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783A59D4-0E47-4950-83C7-0D3662B76178}" type="datetimeFigureOut">
              <a:rPr lang="es-MX" smtClean="0"/>
              <a:t>20/12/2024</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8F3E5C9C-7E82-46A6-8CBE-6CC2D3E87146}" type="slidenum">
              <a:rPr lang="es-MX" smtClean="0"/>
              <a:t>‹Nº›</a:t>
            </a:fld>
            <a:endParaRPr lang="es-MX"/>
          </a:p>
        </p:txBody>
      </p:sp>
    </p:spTree>
    <p:extLst>
      <p:ext uri="{BB962C8B-B14F-4D97-AF65-F5344CB8AC3E}">
        <p14:creationId xmlns:p14="http://schemas.microsoft.com/office/powerpoint/2010/main" val="1850707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783A59D4-0E47-4950-83C7-0D3662B76178}" type="datetimeFigureOut">
              <a:rPr lang="es-MX" smtClean="0"/>
              <a:t>20/12/2024</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8F3E5C9C-7E82-46A6-8CBE-6CC2D3E87146}" type="slidenum">
              <a:rPr lang="es-MX" smtClean="0"/>
              <a:t>‹Nº›</a:t>
            </a:fld>
            <a:endParaRPr lang="es-MX"/>
          </a:p>
        </p:txBody>
      </p:sp>
    </p:spTree>
    <p:extLst>
      <p:ext uri="{BB962C8B-B14F-4D97-AF65-F5344CB8AC3E}">
        <p14:creationId xmlns:p14="http://schemas.microsoft.com/office/powerpoint/2010/main" val="2958027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s-ES"/>
              <a:t>Haga clic para modificar el estilo de título del patrón</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83A59D4-0E47-4950-83C7-0D3662B76178}" type="datetimeFigureOut">
              <a:rPr lang="es-MX" smtClean="0"/>
              <a:t>20/12/2024</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8F3E5C9C-7E82-46A6-8CBE-6CC2D3E87146}" type="slidenum">
              <a:rPr lang="es-MX" smtClean="0"/>
              <a:t>‹Nº›</a:t>
            </a:fld>
            <a:endParaRPr lang="es-MX"/>
          </a:p>
        </p:txBody>
      </p:sp>
    </p:spTree>
    <p:extLst>
      <p:ext uri="{BB962C8B-B14F-4D97-AF65-F5344CB8AC3E}">
        <p14:creationId xmlns:p14="http://schemas.microsoft.com/office/powerpoint/2010/main" val="1536201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83A59D4-0E47-4950-83C7-0D3662B76178}" type="datetimeFigureOut">
              <a:rPr lang="es-MX" smtClean="0"/>
              <a:t>20/12/2024</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8F3E5C9C-7E82-46A6-8CBE-6CC2D3E87146}" type="slidenum">
              <a:rPr lang="es-MX" smtClean="0"/>
              <a:t>‹Nº›</a:t>
            </a:fld>
            <a:endParaRPr lang="es-MX"/>
          </a:p>
        </p:txBody>
      </p:sp>
    </p:spTree>
    <p:extLst>
      <p:ext uri="{BB962C8B-B14F-4D97-AF65-F5344CB8AC3E}">
        <p14:creationId xmlns:p14="http://schemas.microsoft.com/office/powerpoint/2010/main" val="235224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783A59D4-0E47-4950-83C7-0D3662B76178}" type="datetimeFigureOut">
              <a:rPr lang="es-MX" smtClean="0"/>
              <a:t>20/12/2024</a:t>
            </a:fld>
            <a:endParaRPr lang="es-MX"/>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s-MX"/>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8F3E5C9C-7E82-46A6-8CBE-6CC2D3E87146}" type="slidenum">
              <a:rPr lang="es-MX" smtClean="0"/>
              <a:t>‹Nº›</a:t>
            </a:fld>
            <a:endParaRPr lang="es-MX"/>
          </a:p>
        </p:txBody>
      </p:sp>
    </p:spTree>
    <p:extLst>
      <p:ext uri="{BB962C8B-B14F-4D97-AF65-F5344CB8AC3E}">
        <p14:creationId xmlns:p14="http://schemas.microsoft.com/office/powerpoint/2010/main" val="98907962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51.xml.rels><?xml version="1.0" encoding="UTF-8" standalone="yes"?>
<Relationships xmlns="http://schemas.openxmlformats.org/package/2006/relationships"><Relationship Id="rId2" Type="http://schemas.openxmlformats.org/officeDocument/2006/relationships/hyperlink" Target="https://www.youtube.com/watch?v=cuTsukpg7pI"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hyperlink" Target="https://www.kaggle.com/datasets/stealthtechnologies/employee-attrition-dataset?resource=download" TargetMode="Externa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37C3E917-17A1-42F0-8D9C-E97968909436}"/>
              </a:ext>
            </a:extLst>
          </p:cNvPr>
          <p:cNvSpPr txBox="1"/>
          <p:nvPr/>
        </p:nvSpPr>
        <p:spPr>
          <a:xfrm>
            <a:off x="4246190" y="-224118"/>
            <a:ext cx="7784445" cy="2677656"/>
          </a:xfrm>
          <a:prstGeom prst="rect">
            <a:avLst/>
          </a:prstGeom>
          <a:noFill/>
        </p:spPr>
        <p:txBody>
          <a:bodyPr wrap="square" rtlCol="0">
            <a:spAutoFit/>
          </a:bodyPr>
          <a:lstStyle/>
          <a:p>
            <a:pPr algn="ctr"/>
            <a:endParaRPr lang="es-MX" sz="3000" b="1" dirty="0"/>
          </a:p>
          <a:p>
            <a:pPr algn="ctr"/>
            <a:r>
              <a:rPr lang="es-MX" sz="3000" b="1" dirty="0"/>
              <a:t>PROYECTO FINAL:</a:t>
            </a:r>
          </a:p>
          <a:p>
            <a:pPr algn="ctr"/>
            <a:r>
              <a:rPr lang="es-MX" sz="3000" b="1" dirty="0"/>
              <a:t>Profesión:</a:t>
            </a:r>
            <a:r>
              <a:rPr lang="es-MX" sz="3000" dirty="0"/>
              <a:t>  Científico de Datos</a:t>
            </a:r>
          </a:p>
          <a:p>
            <a:pPr algn="ctr"/>
            <a:endParaRPr lang="es-MX" sz="3000" b="1" dirty="0"/>
          </a:p>
          <a:p>
            <a:pPr algn="ctr"/>
            <a:r>
              <a:rPr lang="es-MX" sz="3000" b="1" dirty="0"/>
              <a:t>ELABORADO POR:  </a:t>
            </a:r>
            <a:r>
              <a:rPr lang="es-MX" sz="3000" dirty="0"/>
              <a:t>Gilberto Gutiérrez Gordillo</a:t>
            </a:r>
          </a:p>
          <a:p>
            <a:pPr algn="ctr"/>
            <a:endParaRPr lang="es-MX" dirty="0"/>
          </a:p>
        </p:txBody>
      </p:sp>
      <p:pic>
        <p:nvPicPr>
          <p:cNvPr id="12" name="Imagen 11">
            <a:extLst>
              <a:ext uri="{FF2B5EF4-FFF2-40B4-BE49-F238E27FC236}">
                <a16:creationId xmlns:a16="http://schemas.microsoft.com/office/drawing/2014/main" id="{A2454D25-AD44-4569-9BE3-7E95803A16AD}"/>
              </a:ext>
            </a:extLst>
          </p:cNvPr>
          <p:cNvPicPr>
            <a:picLocks noChangeAspect="1"/>
          </p:cNvPicPr>
          <p:nvPr/>
        </p:nvPicPr>
        <p:blipFill>
          <a:blip r:embed="rId2"/>
          <a:stretch>
            <a:fillRect/>
          </a:stretch>
        </p:blipFill>
        <p:spPr>
          <a:xfrm>
            <a:off x="0" y="0"/>
            <a:ext cx="3048000" cy="1419225"/>
          </a:xfrm>
          <a:prstGeom prst="rect">
            <a:avLst/>
          </a:prstGeom>
        </p:spPr>
      </p:pic>
      <p:sp>
        <p:nvSpPr>
          <p:cNvPr id="6" name="CuadroTexto 5">
            <a:extLst>
              <a:ext uri="{FF2B5EF4-FFF2-40B4-BE49-F238E27FC236}">
                <a16:creationId xmlns:a16="http://schemas.microsoft.com/office/drawing/2014/main" id="{FBE99652-70D2-4A2D-BEFE-CA9A6461FE26}"/>
              </a:ext>
            </a:extLst>
          </p:cNvPr>
          <p:cNvSpPr txBox="1"/>
          <p:nvPr/>
        </p:nvSpPr>
        <p:spPr>
          <a:xfrm>
            <a:off x="9941859" y="2331099"/>
            <a:ext cx="2250141" cy="400110"/>
          </a:xfrm>
          <a:prstGeom prst="rect">
            <a:avLst/>
          </a:prstGeom>
          <a:noFill/>
        </p:spPr>
        <p:txBody>
          <a:bodyPr wrap="square" rtlCol="0">
            <a:spAutoFit/>
          </a:bodyPr>
          <a:lstStyle/>
          <a:p>
            <a:r>
              <a:rPr lang="es-MX" sz="2000" b="1" dirty="0"/>
              <a:t>Diciembre  2024</a:t>
            </a:r>
          </a:p>
        </p:txBody>
      </p:sp>
      <p:pic>
        <p:nvPicPr>
          <p:cNvPr id="3" name="Imagen 2">
            <a:extLst>
              <a:ext uri="{FF2B5EF4-FFF2-40B4-BE49-F238E27FC236}">
                <a16:creationId xmlns:a16="http://schemas.microsoft.com/office/drawing/2014/main" id="{69D27533-5CAA-4CC8-BFE6-022C91BDB044}"/>
              </a:ext>
            </a:extLst>
          </p:cNvPr>
          <p:cNvPicPr>
            <a:picLocks noChangeAspect="1"/>
          </p:cNvPicPr>
          <p:nvPr/>
        </p:nvPicPr>
        <p:blipFill>
          <a:blip r:embed="rId3"/>
          <a:stretch>
            <a:fillRect/>
          </a:stretch>
        </p:blipFill>
        <p:spPr>
          <a:xfrm>
            <a:off x="0" y="2268071"/>
            <a:ext cx="9177977" cy="4589929"/>
          </a:xfrm>
          <a:prstGeom prst="rect">
            <a:avLst/>
          </a:prstGeom>
        </p:spPr>
      </p:pic>
    </p:spTree>
    <p:extLst>
      <p:ext uri="{BB962C8B-B14F-4D97-AF65-F5344CB8AC3E}">
        <p14:creationId xmlns:p14="http://schemas.microsoft.com/office/powerpoint/2010/main" val="80627170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57155990-906A-4F7D-AACC-915FC0B406EE}"/>
              </a:ext>
            </a:extLst>
          </p:cNvPr>
          <p:cNvSpPr txBox="1"/>
          <p:nvPr/>
        </p:nvSpPr>
        <p:spPr>
          <a:xfrm>
            <a:off x="1407458" y="778239"/>
            <a:ext cx="9690848" cy="1754326"/>
          </a:xfrm>
          <a:prstGeom prst="rect">
            <a:avLst/>
          </a:prstGeom>
          <a:noFill/>
        </p:spPr>
        <p:txBody>
          <a:bodyPr wrap="square" rtlCol="0">
            <a:spAutoFit/>
          </a:bodyPr>
          <a:lstStyle/>
          <a:p>
            <a:r>
              <a:rPr lang="es-MX" b="1" dirty="0"/>
              <a:t>6. Hipótesis</a:t>
            </a:r>
          </a:p>
          <a:p>
            <a:endParaRPr lang="es-MX" dirty="0"/>
          </a:p>
          <a:p>
            <a:pPr algn="just"/>
            <a:r>
              <a:rPr lang="es-MX" dirty="0"/>
              <a:t>Factores como el salario mensual, la antigüedad en la empresa, el equilibrio trabajo-vida y la satisfacción laboral son determinantes clave para predecir la rotación de empleados.</a:t>
            </a:r>
          </a:p>
          <a:p>
            <a:pPr algn="just"/>
            <a:endParaRPr lang="es-MX" dirty="0"/>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5" name="Imagen 4">
            <a:extLst>
              <a:ext uri="{FF2B5EF4-FFF2-40B4-BE49-F238E27FC236}">
                <a16:creationId xmlns:a16="http://schemas.microsoft.com/office/drawing/2014/main" id="{65BD91BA-BAD8-4525-A803-3C7BF46EB551}"/>
              </a:ext>
            </a:extLst>
          </p:cNvPr>
          <p:cNvPicPr/>
          <p:nvPr/>
        </p:nvPicPr>
        <p:blipFill>
          <a:blip r:embed="rId3"/>
          <a:stretch>
            <a:fillRect/>
          </a:stretch>
        </p:blipFill>
        <p:spPr>
          <a:xfrm>
            <a:off x="3205163" y="2174547"/>
            <a:ext cx="6037450" cy="3706723"/>
          </a:xfrm>
          <a:prstGeom prst="rect">
            <a:avLst/>
          </a:prstGeom>
        </p:spPr>
      </p:pic>
    </p:spTree>
    <p:custDataLst>
      <p:tags r:id="rId1"/>
    </p:custDataLst>
    <p:extLst>
      <p:ext uri="{BB962C8B-B14F-4D97-AF65-F5344CB8AC3E}">
        <p14:creationId xmlns:p14="http://schemas.microsoft.com/office/powerpoint/2010/main" val="3195017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CFB5BC5-F2C0-4990-938A-8AA3F7842BC1}"/>
              </a:ext>
            </a:extLst>
          </p:cNvPr>
          <p:cNvSpPr txBox="1"/>
          <p:nvPr/>
        </p:nvSpPr>
        <p:spPr>
          <a:xfrm>
            <a:off x="1407458" y="778239"/>
            <a:ext cx="9690848" cy="1200329"/>
          </a:xfrm>
          <a:prstGeom prst="rect">
            <a:avLst/>
          </a:prstGeom>
          <a:noFill/>
        </p:spPr>
        <p:txBody>
          <a:bodyPr wrap="square" rtlCol="0">
            <a:spAutoFit/>
          </a:bodyPr>
          <a:lstStyle/>
          <a:p>
            <a:r>
              <a:rPr lang="es-MX" b="1" dirty="0"/>
              <a:t>7. Flujo de trabajo.</a:t>
            </a:r>
            <a:endParaRPr lang="es-MX" dirty="0"/>
          </a:p>
          <a:p>
            <a:pPr algn="just"/>
            <a:endParaRPr lang="es-MX" dirty="0"/>
          </a:p>
          <a:p>
            <a:pPr algn="just"/>
            <a:endParaRPr lang="es-MX" dirty="0"/>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5" name="Imagen 4">
            <a:extLst>
              <a:ext uri="{FF2B5EF4-FFF2-40B4-BE49-F238E27FC236}">
                <a16:creationId xmlns:a16="http://schemas.microsoft.com/office/drawing/2014/main" id="{EDC8AE9B-2A36-4FC3-8E6C-3D191D1CBB59}"/>
              </a:ext>
            </a:extLst>
          </p:cNvPr>
          <p:cNvPicPr/>
          <p:nvPr/>
        </p:nvPicPr>
        <p:blipFill>
          <a:blip r:embed="rId3"/>
          <a:stretch>
            <a:fillRect/>
          </a:stretch>
        </p:blipFill>
        <p:spPr>
          <a:xfrm>
            <a:off x="4089867" y="183608"/>
            <a:ext cx="6434698" cy="5768957"/>
          </a:xfrm>
          <a:prstGeom prst="rect">
            <a:avLst/>
          </a:prstGeom>
        </p:spPr>
      </p:pic>
    </p:spTree>
    <p:custDataLst>
      <p:tags r:id="rId1"/>
    </p:custDataLst>
    <p:extLst>
      <p:ext uri="{BB962C8B-B14F-4D97-AF65-F5344CB8AC3E}">
        <p14:creationId xmlns:p14="http://schemas.microsoft.com/office/powerpoint/2010/main" val="2214845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7B8BAF7B-FF66-4476-9DB8-DA5A7A1DA7C5}"/>
              </a:ext>
            </a:extLst>
          </p:cNvPr>
          <p:cNvPicPr/>
          <p:nvPr/>
        </p:nvPicPr>
        <p:blipFill>
          <a:blip r:embed="rId3">
            <a:extLst>
              <a:ext uri="{28A0092B-C50C-407E-A947-70E740481C1C}">
                <a14:useLocalDpi xmlns:a14="http://schemas.microsoft.com/office/drawing/2010/main" val="0"/>
              </a:ext>
            </a:extLst>
          </a:blip>
          <a:stretch>
            <a:fillRect/>
          </a:stretch>
        </p:blipFill>
        <p:spPr>
          <a:xfrm>
            <a:off x="1359274" y="201566"/>
            <a:ext cx="9909361" cy="4134891"/>
          </a:xfrm>
          <a:prstGeom prst="rect">
            <a:avLst/>
          </a:prstGeom>
        </p:spPr>
      </p:pic>
      <p:sp>
        <p:nvSpPr>
          <p:cNvPr id="6" name="CuadroTexto 5">
            <a:extLst>
              <a:ext uri="{FF2B5EF4-FFF2-40B4-BE49-F238E27FC236}">
                <a16:creationId xmlns:a16="http://schemas.microsoft.com/office/drawing/2014/main" id="{83318E64-8B6E-4509-8388-61D7B39DF397}"/>
              </a:ext>
            </a:extLst>
          </p:cNvPr>
          <p:cNvSpPr txBox="1"/>
          <p:nvPr/>
        </p:nvSpPr>
        <p:spPr>
          <a:xfrm>
            <a:off x="5217458" y="104383"/>
            <a:ext cx="4809973" cy="1200329"/>
          </a:xfrm>
          <a:prstGeom prst="rect">
            <a:avLst/>
          </a:prstGeom>
          <a:noFill/>
        </p:spPr>
        <p:txBody>
          <a:bodyPr wrap="square" rtlCol="0">
            <a:spAutoFit/>
          </a:bodyPr>
          <a:lstStyle/>
          <a:p>
            <a:r>
              <a:rPr lang="es-MX" b="1" dirty="0"/>
              <a:t>7. Flujo de trabajo.</a:t>
            </a:r>
            <a:endParaRPr lang="es-MX" dirty="0"/>
          </a:p>
          <a:p>
            <a:pPr algn="just"/>
            <a:endParaRPr lang="es-MX" dirty="0"/>
          </a:p>
          <a:p>
            <a:pPr algn="just"/>
            <a:endParaRPr lang="es-MX" dirty="0"/>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8" name="CuadroTexto 7">
            <a:extLst>
              <a:ext uri="{FF2B5EF4-FFF2-40B4-BE49-F238E27FC236}">
                <a16:creationId xmlns:a16="http://schemas.microsoft.com/office/drawing/2014/main" id="{4DE839F8-E495-455A-AEB5-4121B615FF96}"/>
              </a:ext>
            </a:extLst>
          </p:cNvPr>
          <p:cNvSpPr txBox="1"/>
          <p:nvPr/>
        </p:nvSpPr>
        <p:spPr>
          <a:xfrm>
            <a:off x="89645" y="3995678"/>
            <a:ext cx="11752731" cy="2862322"/>
          </a:xfrm>
          <a:prstGeom prst="rect">
            <a:avLst/>
          </a:prstGeom>
          <a:noFill/>
        </p:spPr>
        <p:txBody>
          <a:bodyPr wrap="square" rtlCol="0">
            <a:spAutoFit/>
          </a:bodyPr>
          <a:lstStyle/>
          <a:p>
            <a:r>
              <a:rPr lang="es-MX" b="1" dirty="0"/>
              <a:t>1.-Recolección de datos:  </a:t>
            </a:r>
            <a:r>
              <a:rPr lang="es-MX" dirty="0"/>
              <a:t>Obtención de datos históricos de empleados.</a:t>
            </a:r>
          </a:p>
          <a:p>
            <a:r>
              <a:rPr lang="es-MX" b="1" dirty="0"/>
              <a:t>2.- Preprocesamiento de datos:  </a:t>
            </a:r>
            <a:r>
              <a:rPr lang="es-MX" dirty="0"/>
              <a:t>Limpieza y codificación de variables categóricas.</a:t>
            </a:r>
          </a:p>
          <a:p>
            <a:r>
              <a:rPr lang="es-MX" b="1" dirty="0"/>
              <a:t>3.-Análisis Exploratorio:  </a:t>
            </a:r>
            <a:r>
              <a:rPr lang="es-MX" dirty="0"/>
              <a:t>Identificación de patrones y relaciones en los datos.</a:t>
            </a:r>
          </a:p>
          <a:p>
            <a:r>
              <a:rPr lang="es-MX" b="1" dirty="0"/>
              <a:t>4.-Desarroll de modelos:   </a:t>
            </a:r>
            <a:r>
              <a:rPr lang="es-MX" dirty="0"/>
              <a:t>Entrenamiento de modelos de regresión logística y </a:t>
            </a:r>
            <a:r>
              <a:rPr lang="es-MX" dirty="0" err="1"/>
              <a:t>Random</a:t>
            </a:r>
            <a:r>
              <a:rPr lang="es-MX" dirty="0"/>
              <a:t>                                                  Forest.</a:t>
            </a:r>
          </a:p>
          <a:p>
            <a:r>
              <a:rPr lang="es-MX" b="1" dirty="0"/>
              <a:t>5.-Evaluación de Modelos:  </a:t>
            </a:r>
            <a:r>
              <a:rPr lang="es-MX" dirty="0"/>
              <a:t>Validación y comparación de modelos utilizando métricas como la precisión y la curva ROC-AUC.</a:t>
            </a:r>
          </a:p>
          <a:p>
            <a:r>
              <a:rPr lang="es-MX" b="1" dirty="0"/>
              <a:t>6.-Implementación de Estrategias:  </a:t>
            </a:r>
            <a:r>
              <a:rPr lang="es-MX" dirty="0"/>
              <a:t>Identificación de empleados en riesgo y desarrollo de estrategias de retención.</a:t>
            </a:r>
          </a:p>
          <a:p>
            <a:pPr algn="just"/>
            <a:endParaRPr lang="es-MX" dirty="0"/>
          </a:p>
          <a:p>
            <a:pPr algn="just"/>
            <a:endParaRPr lang="es-MX" dirty="0"/>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custDataLst>
      <p:tags r:id="rId1"/>
    </p:custDataLst>
    <p:extLst>
      <p:ext uri="{BB962C8B-B14F-4D97-AF65-F5344CB8AC3E}">
        <p14:creationId xmlns:p14="http://schemas.microsoft.com/office/powerpoint/2010/main" val="423891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04791321-4741-473D-A7FC-0FD54C304BBC}"/>
              </a:ext>
            </a:extLst>
          </p:cNvPr>
          <p:cNvSpPr txBox="1"/>
          <p:nvPr/>
        </p:nvSpPr>
        <p:spPr>
          <a:xfrm>
            <a:off x="1250576" y="805133"/>
            <a:ext cx="9690848" cy="1754326"/>
          </a:xfrm>
          <a:prstGeom prst="rect">
            <a:avLst/>
          </a:prstGeom>
          <a:noFill/>
        </p:spPr>
        <p:txBody>
          <a:bodyPr wrap="square" rtlCol="0">
            <a:spAutoFit/>
          </a:bodyPr>
          <a:lstStyle/>
          <a:p>
            <a:r>
              <a:rPr lang="es-MX" b="1" dirty="0"/>
              <a:t>8. Mapeo del Sistema</a:t>
            </a:r>
            <a:endParaRPr lang="es-MX" dirty="0"/>
          </a:p>
          <a:p>
            <a:pPr algn="just"/>
            <a:r>
              <a:rPr lang="es-MX" dirty="0"/>
              <a:t>El sistema se estructura en un módulo de predicción, que recibe los datos de los empleados y predice la probabilidad de rotación, y un módulo de visualización, que presenta los resultados de manera comprensible para los gerentes de recursos humanos.</a:t>
            </a:r>
          </a:p>
          <a:p>
            <a:pPr algn="just"/>
            <a:endParaRPr lang="es-MX" dirty="0"/>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7" name="Imagen 6">
            <a:extLst>
              <a:ext uri="{FF2B5EF4-FFF2-40B4-BE49-F238E27FC236}">
                <a16:creationId xmlns:a16="http://schemas.microsoft.com/office/drawing/2014/main" id="{722FFDF9-F913-40A5-9B6A-861B6DBBD6D8}"/>
              </a:ext>
            </a:extLst>
          </p:cNvPr>
          <p:cNvPicPr/>
          <p:nvPr/>
        </p:nvPicPr>
        <p:blipFill>
          <a:blip r:embed="rId3"/>
          <a:stretch>
            <a:fillRect/>
          </a:stretch>
        </p:blipFill>
        <p:spPr>
          <a:xfrm>
            <a:off x="3011020" y="2179544"/>
            <a:ext cx="6034367" cy="3557868"/>
          </a:xfrm>
          <a:prstGeom prst="rect">
            <a:avLst/>
          </a:prstGeom>
        </p:spPr>
      </p:pic>
    </p:spTree>
    <p:custDataLst>
      <p:tags r:id="rId1"/>
    </p:custDataLst>
    <p:extLst>
      <p:ext uri="{BB962C8B-B14F-4D97-AF65-F5344CB8AC3E}">
        <p14:creationId xmlns:p14="http://schemas.microsoft.com/office/powerpoint/2010/main" val="909161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C3D14138-4C9A-498B-B2D0-EA5798FA7CFE}"/>
              </a:ext>
            </a:extLst>
          </p:cNvPr>
          <p:cNvPicPr>
            <a:picLocks noChangeAspect="1"/>
          </p:cNvPicPr>
          <p:nvPr/>
        </p:nvPicPr>
        <p:blipFill>
          <a:blip r:embed="rId2"/>
          <a:stretch>
            <a:fillRect/>
          </a:stretch>
        </p:blipFill>
        <p:spPr>
          <a:xfrm>
            <a:off x="2263867" y="663388"/>
            <a:ext cx="8330660" cy="5325035"/>
          </a:xfrm>
          <a:prstGeom prst="rect">
            <a:avLst/>
          </a:prstGeom>
        </p:spPr>
      </p:pic>
    </p:spTree>
    <p:extLst>
      <p:ext uri="{BB962C8B-B14F-4D97-AF65-F5344CB8AC3E}">
        <p14:creationId xmlns:p14="http://schemas.microsoft.com/office/powerpoint/2010/main" val="711193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39FE9087-C7B1-4D12-B21C-A17664199602}"/>
              </a:ext>
            </a:extLst>
          </p:cNvPr>
          <p:cNvPicPr>
            <a:picLocks noChangeAspect="1"/>
          </p:cNvPicPr>
          <p:nvPr/>
        </p:nvPicPr>
        <p:blipFill>
          <a:blip r:embed="rId2"/>
          <a:stretch>
            <a:fillRect/>
          </a:stretch>
        </p:blipFill>
        <p:spPr>
          <a:xfrm>
            <a:off x="304800" y="977963"/>
            <a:ext cx="11367247" cy="4902074"/>
          </a:xfrm>
          <a:prstGeom prst="rect">
            <a:avLst/>
          </a:prstGeom>
        </p:spPr>
      </p:pic>
    </p:spTree>
    <p:extLst>
      <p:ext uri="{BB962C8B-B14F-4D97-AF65-F5344CB8AC3E}">
        <p14:creationId xmlns:p14="http://schemas.microsoft.com/office/powerpoint/2010/main" val="2278437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88E5A3F-D4A1-4EC3-903E-DC1B6E97942A}"/>
              </a:ext>
            </a:extLst>
          </p:cNvPr>
          <p:cNvPicPr>
            <a:picLocks noChangeAspect="1"/>
          </p:cNvPicPr>
          <p:nvPr/>
        </p:nvPicPr>
        <p:blipFill>
          <a:blip r:embed="rId2"/>
          <a:stretch>
            <a:fillRect/>
          </a:stretch>
        </p:blipFill>
        <p:spPr>
          <a:xfrm>
            <a:off x="2081772" y="748273"/>
            <a:ext cx="8245569" cy="5186571"/>
          </a:xfrm>
          <a:prstGeom prst="rect">
            <a:avLst/>
          </a:prstGeom>
        </p:spPr>
      </p:pic>
    </p:spTree>
    <p:extLst>
      <p:ext uri="{BB962C8B-B14F-4D97-AF65-F5344CB8AC3E}">
        <p14:creationId xmlns:p14="http://schemas.microsoft.com/office/powerpoint/2010/main" val="7210150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A6F35EC-A11C-4F25-BA1D-5E00B82176F8}"/>
              </a:ext>
            </a:extLst>
          </p:cNvPr>
          <p:cNvPicPr>
            <a:picLocks noChangeAspect="1"/>
          </p:cNvPicPr>
          <p:nvPr/>
        </p:nvPicPr>
        <p:blipFill>
          <a:blip r:embed="rId2"/>
          <a:stretch>
            <a:fillRect/>
          </a:stretch>
        </p:blipFill>
        <p:spPr>
          <a:xfrm>
            <a:off x="1865500" y="903753"/>
            <a:ext cx="8408053" cy="4197889"/>
          </a:xfrm>
          <a:prstGeom prst="rect">
            <a:avLst/>
          </a:prstGeom>
        </p:spPr>
      </p:pic>
    </p:spTree>
    <p:extLst>
      <p:ext uri="{BB962C8B-B14F-4D97-AF65-F5344CB8AC3E}">
        <p14:creationId xmlns:p14="http://schemas.microsoft.com/office/powerpoint/2010/main" val="1840162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81C36FE-7F30-4620-BCE7-8C9F54398E10}"/>
              </a:ext>
            </a:extLst>
          </p:cNvPr>
          <p:cNvPicPr>
            <a:picLocks noChangeAspect="1"/>
          </p:cNvPicPr>
          <p:nvPr/>
        </p:nvPicPr>
        <p:blipFill>
          <a:blip r:embed="rId2"/>
          <a:stretch>
            <a:fillRect/>
          </a:stretch>
        </p:blipFill>
        <p:spPr>
          <a:xfrm>
            <a:off x="2046474" y="0"/>
            <a:ext cx="8296275" cy="6048375"/>
          </a:xfrm>
          <a:prstGeom prst="rect">
            <a:avLst/>
          </a:prstGeom>
        </p:spPr>
      </p:pic>
    </p:spTree>
    <p:extLst>
      <p:ext uri="{BB962C8B-B14F-4D97-AF65-F5344CB8AC3E}">
        <p14:creationId xmlns:p14="http://schemas.microsoft.com/office/powerpoint/2010/main" val="893278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4191FFD-D914-46D3-8CBA-83C78B1D564E}"/>
              </a:ext>
            </a:extLst>
          </p:cNvPr>
          <p:cNvPicPr>
            <a:picLocks noChangeAspect="1"/>
          </p:cNvPicPr>
          <p:nvPr/>
        </p:nvPicPr>
        <p:blipFill>
          <a:blip r:embed="rId2"/>
          <a:stretch>
            <a:fillRect/>
          </a:stretch>
        </p:blipFill>
        <p:spPr>
          <a:xfrm>
            <a:off x="2792505" y="229440"/>
            <a:ext cx="8030190" cy="1814514"/>
          </a:xfrm>
          <a:prstGeom prst="rect">
            <a:avLst/>
          </a:prstGeom>
        </p:spPr>
      </p:pic>
      <p:pic>
        <p:nvPicPr>
          <p:cNvPr id="7" name="Imagen 6">
            <a:extLst>
              <a:ext uri="{FF2B5EF4-FFF2-40B4-BE49-F238E27FC236}">
                <a16:creationId xmlns:a16="http://schemas.microsoft.com/office/drawing/2014/main" id="{53A2C26F-81C5-4D12-8E2E-5E5D271BED0E}"/>
              </a:ext>
            </a:extLst>
          </p:cNvPr>
          <p:cNvPicPr>
            <a:picLocks noChangeAspect="1"/>
          </p:cNvPicPr>
          <p:nvPr/>
        </p:nvPicPr>
        <p:blipFill>
          <a:blip r:embed="rId3"/>
          <a:stretch>
            <a:fillRect/>
          </a:stretch>
        </p:blipFill>
        <p:spPr>
          <a:xfrm>
            <a:off x="133350" y="2043954"/>
            <a:ext cx="11925300" cy="2914650"/>
          </a:xfrm>
          <a:prstGeom prst="rect">
            <a:avLst/>
          </a:prstGeom>
        </p:spPr>
      </p:pic>
    </p:spTree>
    <p:extLst>
      <p:ext uri="{BB962C8B-B14F-4D97-AF65-F5344CB8AC3E}">
        <p14:creationId xmlns:p14="http://schemas.microsoft.com/office/powerpoint/2010/main" val="545816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96DC52-E193-49BF-9204-B25DEADF2107}"/>
              </a:ext>
            </a:extLst>
          </p:cNvPr>
          <p:cNvSpPr>
            <a:spLocks noGrp="1"/>
          </p:cNvSpPr>
          <p:nvPr>
            <p:ph type="title"/>
          </p:nvPr>
        </p:nvSpPr>
        <p:spPr>
          <a:xfrm>
            <a:off x="1039281" y="2519035"/>
            <a:ext cx="10364451" cy="1596177"/>
          </a:xfrm>
        </p:spPr>
        <p:txBody>
          <a:bodyPr>
            <a:normAutofit/>
          </a:bodyPr>
          <a:lstStyle/>
          <a:p>
            <a:r>
              <a:rPr lang="es-MX" sz="2800" b="1" i="1" dirty="0">
                <a:effectLst/>
                <a:latin typeface="Times New Roman" panose="02020603050405020304" pitchFamily="18" charset="0"/>
                <a:ea typeface="Times New Roman" panose="02020603050405020304" pitchFamily="18" charset="0"/>
              </a:rPr>
              <a:t>'Predicción de la Rotación de Empleados en una Empresa de Servicios Financieros'.</a:t>
            </a:r>
            <a:endParaRPr lang="es-MX" sz="2800" b="1" dirty="0"/>
          </a:p>
        </p:txBody>
      </p:sp>
    </p:spTree>
    <p:custDataLst>
      <p:tags r:id="rId1"/>
    </p:custDataLst>
    <p:extLst>
      <p:ext uri="{BB962C8B-B14F-4D97-AF65-F5344CB8AC3E}">
        <p14:creationId xmlns:p14="http://schemas.microsoft.com/office/powerpoint/2010/main" val="2093358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98FD017-A4F1-4BFB-83FE-2C93A01B779B}"/>
              </a:ext>
            </a:extLst>
          </p:cNvPr>
          <p:cNvPicPr>
            <a:picLocks noChangeAspect="1"/>
          </p:cNvPicPr>
          <p:nvPr/>
        </p:nvPicPr>
        <p:blipFill>
          <a:blip r:embed="rId2"/>
          <a:stretch>
            <a:fillRect/>
          </a:stretch>
        </p:blipFill>
        <p:spPr>
          <a:xfrm>
            <a:off x="3637150" y="168367"/>
            <a:ext cx="5497886" cy="1384553"/>
          </a:xfrm>
          <a:prstGeom prst="rect">
            <a:avLst/>
          </a:prstGeom>
        </p:spPr>
      </p:pic>
      <p:pic>
        <p:nvPicPr>
          <p:cNvPr id="7" name="Imagen 6">
            <a:extLst>
              <a:ext uri="{FF2B5EF4-FFF2-40B4-BE49-F238E27FC236}">
                <a16:creationId xmlns:a16="http://schemas.microsoft.com/office/drawing/2014/main" id="{F995D0C1-A393-46D7-9B3D-78E12635C80F}"/>
              </a:ext>
            </a:extLst>
          </p:cNvPr>
          <p:cNvPicPr>
            <a:picLocks noChangeAspect="1"/>
          </p:cNvPicPr>
          <p:nvPr/>
        </p:nvPicPr>
        <p:blipFill>
          <a:blip r:embed="rId3"/>
          <a:stretch>
            <a:fillRect/>
          </a:stretch>
        </p:blipFill>
        <p:spPr>
          <a:xfrm>
            <a:off x="1141318" y="1707776"/>
            <a:ext cx="10066699" cy="2541494"/>
          </a:xfrm>
          <a:prstGeom prst="rect">
            <a:avLst/>
          </a:prstGeom>
        </p:spPr>
      </p:pic>
    </p:spTree>
    <p:extLst>
      <p:ext uri="{BB962C8B-B14F-4D97-AF65-F5344CB8AC3E}">
        <p14:creationId xmlns:p14="http://schemas.microsoft.com/office/powerpoint/2010/main" val="39623719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825F736-20C5-406C-B083-3E5784295981}"/>
              </a:ext>
            </a:extLst>
          </p:cNvPr>
          <p:cNvPicPr>
            <a:picLocks noChangeAspect="1"/>
          </p:cNvPicPr>
          <p:nvPr/>
        </p:nvPicPr>
        <p:blipFill>
          <a:blip r:embed="rId2"/>
          <a:stretch>
            <a:fillRect/>
          </a:stretch>
        </p:blipFill>
        <p:spPr>
          <a:xfrm>
            <a:off x="1952904" y="650221"/>
            <a:ext cx="8429625" cy="5324475"/>
          </a:xfrm>
          <a:prstGeom prst="rect">
            <a:avLst/>
          </a:prstGeom>
        </p:spPr>
      </p:pic>
    </p:spTree>
    <p:extLst>
      <p:ext uri="{BB962C8B-B14F-4D97-AF65-F5344CB8AC3E}">
        <p14:creationId xmlns:p14="http://schemas.microsoft.com/office/powerpoint/2010/main" val="2223219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2295926-C0CC-4E5A-83AA-F4E4E344BB8E}"/>
              </a:ext>
            </a:extLst>
          </p:cNvPr>
          <p:cNvPicPr>
            <a:picLocks noChangeAspect="1"/>
          </p:cNvPicPr>
          <p:nvPr/>
        </p:nvPicPr>
        <p:blipFill>
          <a:blip r:embed="rId2"/>
          <a:stretch>
            <a:fillRect/>
          </a:stretch>
        </p:blipFill>
        <p:spPr>
          <a:xfrm>
            <a:off x="2763651" y="374276"/>
            <a:ext cx="7686675" cy="5105400"/>
          </a:xfrm>
          <a:prstGeom prst="rect">
            <a:avLst/>
          </a:prstGeom>
        </p:spPr>
      </p:pic>
    </p:spTree>
    <p:extLst>
      <p:ext uri="{BB962C8B-B14F-4D97-AF65-F5344CB8AC3E}">
        <p14:creationId xmlns:p14="http://schemas.microsoft.com/office/powerpoint/2010/main" val="344042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E445E55-DD39-4AF2-8924-29EBEE703D64}"/>
              </a:ext>
            </a:extLst>
          </p:cNvPr>
          <p:cNvPicPr>
            <a:picLocks noChangeAspect="1"/>
          </p:cNvPicPr>
          <p:nvPr/>
        </p:nvPicPr>
        <p:blipFill>
          <a:blip r:embed="rId2"/>
          <a:stretch>
            <a:fillRect/>
          </a:stretch>
        </p:blipFill>
        <p:spPr>
          <a:xfrm>
            <a:off x="1724025" y="42862"/>
            <a:ext cx="8743950" cy="6772275"/>
          </a:xfrm>
          <a:prstGeom prst="rect">
            <a:avLst/>
          </a:prstGeom>
        </p:spPr>
      </p:pic>
    </p:spTree>
    <p:extLst>
      <p:ext uri="{BB962C8B-B14F-4D97-AF65-F5344CB8AC3E}">
        <p14:creationId xmlns:p14="http://schemas.microsoft.com/office/powerpoint/2010/main" val="1057745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AB197785-87D0-40C8-933E-D687D37C7611}"/>
              </a:ext>
            </a:extLst>
          </p:cNvPr>
          <p:cNvSpPr txBox="1"/>
          <p:nvPr/>
        </p:nvSpPr>
        <p:spPr>
          <a:xfrm>
            <a:off x="1313329" y="766732"/>
            <a:ext cx="10439400" cy="5047536"/>
          </a:xfrm>
          <a:prstGeom prst="rect">
            <a:avLst/>
          </a:prstGeom>
          <a:noFill/>
        </p:spPr>
        <p:txBody>
          <a:bodyPr wrap="square" rtlCol="0">
            <a:spAutoFit/>
          </a:bodyPr>
          <a:lstStyle/>
          <a:p>
            <a:pPr algn="just"/>
            <a:r>
              <a:rPr lang="es-MX" b="1" dirty="0"/>
              <a:t>9. Definición de Métricas Adecuadas.</a:t>
            </a:r>
          </a:p>
          <a:p>
            <a:pPr algn="just"/>
            <a:endParaRPr lang="es-MX" sz="1600" b="1" dirty="0"/>
          </a:p>
          <a:p>
            <a:pPr algn="just"/>
            <a:r>
              <a:rPr lang="es-MX" dirty="0"/>
              <a:t>Para medir la eficacia del modelo de rotación, utilizaremos las siguientes métricas:</a:t>
            </a:r>
          </a:p>
          <a:p>
            <a:pPr lvl="0" algn="just"/>
            <a:r>
              <a:rPr lang="es-MX" b="1" dirty="0"/>
              <a:t>Precisión</a:t>
            </a:r>
            <a:r>
              <a:rPr lang="es-MX" dirty="0"/>
              <a:t>:</a:t>
            </a:r>
            <a:endParaRPr lang="es-MX" sz="1600" dirty="0"/>
          </a:p>
          <a:p>
            <a:pPr lvl="1" algn="just"/>
            <a:r>
              <a:rPr lang="es-MX" dirty="0"/>
              <a:t>La precisión mide el porcentaje de predicciones correctas realizadas por el modelo, es decir, la proporción de empleados correctamente clasificados como que </a:t>
            </a:r>
            <a:r>
              <a:rPr lang="es-MX" b="1" dirty="0"/>
              <a:t>abandonan</a:t>
            </a:r>
            <a:r>
              <a:rPr lang="es-MX" dirty="0"/>
              <a:t> o </a:t>
            </a:r>
            <a:r>
              <a:rPr lang="es-MX" b="1" dirty="0"/>
              <a:t>no abandonan</a:t>
            </a:r>
            <a:r>
              <a:rPr lang="es-MX" dirty="0"/>
              <a:t> la empresa.</a:t>
            </a:r>
            <a:endParaRPr lang="es-MX" sz="1600" dirty="0"/>
          </a:p>
          <a:p>
            <a:pPr lvl="1" algn="just"/>
            <a:r>
              <a:rPr lang="es-MX" dirty="0"/>
              <a:t>En este contexto, la precisión es útil para entender qué tan bien el modelo realiza predicciones generales, pero no diferencia entre las clases (abandono vs. no abandono). Por lo tanto, no proporciona información sobre posibles desbalances entre las clases.</a:t>
            </a:r>
            <a:endParaRPr lang="es-MX" sz="1600" dirty="0"/>
          </a:p>
          <a:p>
            <a:pPr lvl="0" algn="just"/>
            <a:r>
              <a:rPr lang="es-MX" b="1" dirty="0"/>
              <a:t>Curva ROC y AUC (Área Bajo la Curva)</a:t>
            </a:r>
            <a:r>
              <a:rPr lang="es-MX" dirty="0"/>
              <a:t>:</a:t>
            </a:r>
            <a:endParaRPr lang="es-MX" sz="1600" dirty="0"/>
          </a:p>
          <a:p>
            <a:pPr lvl="1" algn="just"/>
            <a:r>
              <a:rPr lang="es-MX" dirty="0"/>
              <a:t>La curva ROC (Receiver </a:t>
            </a:r>
            <a:r>
              <a:rPr lang="es-MX" dirty="0" err="1"/>
              <a:t>Operating</a:t>
            </a:r>
            <a:r>
              <a:rPr lang="es-MX" dirty="0"/>
              <a:t> </a:t>
            </a:r>
            <a:r>
              <a:rPr lang="es-MX" dirty="0" err="1"/>
              <a:t>Characteristic</a:t>
            </a:r>
            <a:r>
              <a:rPr lang="es-MX" dirty="0"/>
              <a:t>) evalúa el desempeño del modelo en términos de su capacidad para discriminar entre las dos clases (abandono vs. no abandono). Se genera trazando la tasa de verdaderos positivos (TPR) frente a la tasa de falsos positivos (FPR) para diferentes umbrales de decisión.</a:t>
            </a:r>
            <a:endParaRPr lang="es-MX" sz="1600" dirty="0"/>
          </a:p>
          <a:p>
            <a:pPr algn="just"/>
            <a:r>
              <a:rPr lang="es-MX" dirty="0"/>
              <a:t>      El </a:t>
            </a:r>
            <a:r>
              <a:rPr lang="es-MX" b="1" dirty="0"/>
              <a:t>AUC (Área Bajo la Curva)</a:t>
            </a:r>
            <a:r>
              <a:rPr lang="es-MX" dirty="0"/>
              <a:t> mide la capacidad general del modelo para distinguir entre las   clases. Un valor cercano a 1 indica excelente capacidad de discriminación, mientras que un valor cercano a 0.5 indica un modelo sin capacidad predictiva</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custDataLst>
      <p:tags r:id="rId1"/>
    </p:custDataLst>
    <p:extLst>
      <p:ext uri="{BB962C8B-B14F-4D97-AF65-F5344CB8AC3E}">
        <p14:creationId xmlns:p14="http://schemas.microsoft.com/office/powerpoint/2010/main" val="3151983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817B546-A5B0-4101-9F69-9B92F0B0AF60}"/>
              </a:ext>
            </a:extLst>
          </p:cNvPr>
          <p:cNvPicPr/>
          <p:nvPr/>
        </p:nvPicPr>
        <p:blipFill>
          <a:blip r:embed="rId2">
            <a:extLst>
              <a:ext uri="{28A0092B-C50C-407E-A947-70E740481C1C}">
                <a14:useLocalDpi xmlns:a14="http://schemas.microsoft.com/office/drawing/2010/main" val="0"/>
              </a:ext>
            </a:extLst>
          </a:blip>
          <a:stretch>
            <a:fillRect/>
          </a:stretch>
        </p:blipFill>
        <p:spPr>
          <a:xfrm>
            <a:off x="1666539" y="806823"/>
            <a:ext cx="8884920" cy="5020236"/>
          </a:xfrm>
          <a:prstGeom prst="rect">
            <a:avLst/>
          </a:prstGeom>
        </p:spPr>
      </p:pic>
    </p:spTree>
    <p:extLst>
      <p:ext uri="{BB962C8B-B14F-4D97-AF65-F5344CB8AC3E}">
        <p14:creationId xmlns:p14="http://schemas.microsoft.com/office/powerpoint/2010/main" val="11125821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E798D5-C7F6-4CDF-ACC2-FE5D263F5112}"/>
              </a:ext>
            </a:extLst>
          </p:cNvPr>
          <p:cNvPicPr/>
          <p:nvPr/>
        </p:nvPicPr>
        <p:blipFill>
          <a:blip r:embed="rId2"/>
          <a:stretch>
            <a:fillRect/>
          </a:stretch>
        </p:blipFill>
        <p:spPr>
          <a:xfrm>
            <a:off x="3038922" y="93812"/>
            <a:ext cx="6302301" cy="4567835"/>
          </a:xfrm>
          <a:prstGeom prst="rect">
            <a:avLst/>
          </a:prstGeom>
        </p:spPr>
      </p:pic>
      <p:pic>
        <p:nvPicPr>
          <p:cNvPr id="3" name="Imagen 2">
            <a:extLst>
              <a:ext uri="{FF2B5EF4-FFF2-40B4-BE49-F238E27FC236}">
                <a16:creationId xmlns:a16="http://schemas.microsoft.com/office/drawing/2014/main" id="{75B065E1-EE08-4A8A-81A4-9D2D8BEE6D1B}"/>
              </a:ext>
            </a:extLst>
          </p:cNvPr>
          <p:cNvPicPr>
            <a:picLocks noChangeAspect="1"/>
          </p:cNvPicPr>
          <p:nvPr/>
        </p:nvPicPr>
        <p:blipFill>
          <a:blip r:embed="rId3"/>
          <a:stretch>
            <a:fillRect/>
          </a:stretch>
        </p:blipFill>
        <p:spPr>
          <a:xfrm>
            <a:off x="228599" y="4751294"/>
            <a:ext cx="7911353" cy="2221857"/>
          </a:xfrm>
          <a:prstGeom prst="rect">
            <a:avLst/>
          </a:prstGeom>
        </p:spPr>
      </p:pic>
    </p:spTree>
    <p:extLst>
      <p:ext uri="{BB962C8B-B14F-4D97-AF65-F5344CB8AC3E}">
        <p14:creationId xmlns:p14="http://schemas.microsoft.com/office/powerpoint/2010/main" val="6402042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8CD970A-1651-4C23-BAB0-BDA074AA198A}"/>
              </a:ext>
            </a:extLst>
          </p:cNvPr>
          <p:cNvSpPr txBox="1"/>
          <p:nvPr/>
        </p:nvSpPr>
        <p:spPr>
          <a:xfrm>
            <a:off x="1407458" y="778239"/>
            <a:ext cx="9968754" cy="3416320"/>
          </a:xfrm>
          <a:prstGeom prst="rect">
            <a:avLst/>
          </a:prstGeom>
          <a:noFill/>
        </p:spPr>
        <p:txBody>
          <a:bodyPr wrap="square" rtlCol="0">
            <a:spAutoFit/>
          </a:bodyPr>
          <a:lstStyle/>
          <a:p>
            <a:r>
              <a:rPr lang="es-MX" b="1" dirty="0"/>
              <a:t>10. Métodos y Modelos.</a:t>
            </a:r>
          </a:p>
          <a:p>
            <a:endParaRPr lang="es-MX" b="1" dirty="0"/>
          </a:p>
          <a:p>
            <a:r>
              <a:rPr lang="es-MX" dirty="0"/>
              <a:t>Se emplearán dos modelos:</a:t>
            </a:r>
          </a:p>
          <a:p>
            <a:endParaRPr lang="es-MX" dirty="0"/>
          </a:p>
          <a:p>
            <a:pPr marL="285750" lvl="0" indent="-285750" algn="just">
              <a:buFont typeface="Wingdings" panose="05000000000000000000" pitchFamily="2" charset="2"/>
              <a:buChar char="ü"/>
            </a:pPr>
            <a:r>
              <a:rPr lang="es-MX" b="1" dirty="0"/>
              <a:t>Regresión Logística</a:t>
            </a:r>
            <a:r>
              <a:rPr lang="es-MX" dirty="0"/>
              <a:t>: Es adecuado para interpretar la relación entre los factores y la probabilidad de rotación. Es un modelo lineal utilizado para estimar la probabilidad de un empleado de abandonar la empresa. Permite observar el impacto de cada variable en la rotación.</a:t>
            </a:r>
          </a:p>
          <a:p>
            <a:pPr marL="285750" lvl="0" indent="-285750" algn="just">
              <a:buFont typeface="Wingdings" panose="05000000000000000000" pitchFamily="2" charset="2"/>
              <a:buChar char="ü"/>
            </a:pPr>
            <a:r>
              <a:rPr lang="es-MX" b="1" dirty="0"/>
              <a:t>Bosques Aleatorios (</a:t>
            </a:r>
            <a:r>
              <a:rPr lang="es-MX" b="1" dirty="0" err="1"/>
              <a:t>Random</a:t>
            </a:r>
            <a:r>
              <a:rPr lang="es-MX" b="1" dirty="0"/>
              <a:t> </a:t>
            </a:r>
            <a:r>
              <a:rPr lang="es-MX" b="1" dirty="0" err="1"/>
              <a:t>Forests</a:t>
            </a:r>
            <a:r>
              <a:rPr lang="es-MX" b="1" dirty="0"/>
              <a:t>)</a:t>
            </a:r>
            <a:r>
              <a:rPr lang="es-MX" dirty="0"/>
              <a:t>: Este modelo de ensamble  (basado en árboles de decisión), ayuda a mejorar la precisión de la predicción y proporciona una lista de importancia de características que facilita identificar los factores más relevantes.</a:t>
            </a:r>
          </a:p>
          <a:p>
            <a:pPr algn="just"/>
            <a:endParaRPr lang="es-MX" dirty="0"/>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5" name="Imagen 4">
            <a:extLst>
              <a:ext uri="{FF2B5EF4-FFF2-40B4-BE49-F238E27FC236}">
                <a16:creationId xmlns:a16="http://schemas.microsoft.com/office/drawing/2014/main" id="{FD34D8A0-E753-41CE-9B2B-551A36446014}"/>
              </a:ext>
            </a:extLst>
          </p:cNvPr>
          <p:cNvPicPr/>
          <p:nvPr/>
        </p:nvPicPr>
        <p:blipFill>
          <a:blip r:embed="rId3"/>
          <a:stretch>
            <a:fillRect/>
          </a:stretch>
        </p:blipFill>
        <p:spPr>
          <a:xfrm>
            <a:off x="1688446" y="3809719"/>
            <a:ext cx="2790825" cy="2752725"/>
          </a:xfrm>
          <a:prstGeom prst="rect">
            <a:avLst/>
          </a:prstGeom>
        </p:spPr>
      </p:pic>
    </p:spTree>
    <p:custDataLst>
      <p:tags r:id="rId1"/>
    </p:custDataLst>
    <p:extLst>
      <p:ext uri="{BB962C8B-B14F-4D97-AF65-F5344CB8AC3E}">
        <p14:creationId xmlns:p14="http://schemas.microsoft.com/office/powerpoint/2010/main" val="113719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A4130552-2307-4576-A6CE-7C8348BE6AA2}"/>
              </a:ext>
            </a:extLst>
          </p:cNvPr>
          <p:cNvPicPr>
            <a:picLocks noChangeAspect="1"/>
          </p:cNvPicPr>
          <p:nvPr/>
        </p:nvPicPr>
        <p:blipFill>
          <a:blip r:embed="rId2"/>
          <a:stretch>
            <a:fillRect/>
          </a:stretch>
        </p:blipFill>
        <p:spPr>
          <a:xfrm>
            <a:off x="1407458" y="907956"/>
            <a:ext cx="9324159" cy="4345362"/>
          </a:xfrm>
          <a:prstGeom prst="rect">
            <a:avLst/>
          </a:prstGeom>
        </p:spPr>
      </p:pic>
    </p:spTree>
    <p:extLst>
      <p:ext uri="{BB962C8B-B14F-4D97-AF65-F5344CB8AC3E}">
        <p14:creationId xmlns:p14="http://schemas.microsoft.com/office/powerpoint/2010/main" val="42016265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740D192-A274-42EF-AB10-546E32148F6B}"/>
              </a:ext>
            </a:extLst>
          </p:cNvPr>
          <p:cNvPicPr>
            <a:picLocks noChangeAspect="1"/>
          </p:cNvPicPr>
          <p:nvPr/>
        </p:nvPicPr>
        <p:blipFill>
          <a:blip r:embed="rId2"/>
          <a:stretch>
            <a:fillRect/>
          </a:stretch>
        </p:blipFill>
        <p:spPr>
          <a:xfrm>
            <a:off x="1441075" y="603436"/>
            <a:ext cx="9101418" cy="3072901"/>
          </a:xfrm>
          <a:prstGeom prst="rect">
            <a:avLst/>
          </a:prstGeom>
        </p:spPr>
      </p:pic>
      <p:pic>
        <p:nvPicPr>
          <p:cNvPr id="7" name="Imagen 6">
            <a:extLst>
              <a:ext uri="{FF2B5EF4-FFF2-40B4-BE49-F238E27FC236}">
                <a16:creationId xmlns:a16="http://schemas.microsoft.com/office/drawing/2014/main" id="{6F557E95-18A1-46CE-860E-5328597C2429}"/>
              </a:ext>
            </a:extLst>
          </p:cNvPr>
          <p:cNvPicPr>
            <a:picLocks noChangeAspect="1"/>
          </p:cNvPicPr>
          <p:nvPr/>
        </p:nvPicPr>
        <p:blipFill>
          <a:blip r:embed="rId3"/>
          <a:stretch>
            <a:fillRect/>
          </a:stretch>
        </p:blipFill>
        <p:spPr>
          <a:xfrm>
            <a:off x="1441075" y="3676336"/>
            <a:ext cx="4423020" cy="2114863"/>
          </a:xfrm>
          <a:prstGeom prst="rect">
            <a:avLst/>
          </a:prstGeom>
        </p:spPr>
      </p:pic>
    </p:spTree>
    <p:extLst>
      <p:ext uri="{BB962C8B-B14F-4D97-AF65-F5344CB8AC3E}">
        <p14:creationId xmlns:p14="http://schemas.microsoft.com/office/powerpoint/2010/main" val="3894038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37C3E917-17A1-42F0-8D9C-E97968909436}"/>
              </a:ext>
            </a:extLst>
          </p:cNvPr>
          <p:cNvSpPr txBox="1"/>
          <p:nvPr/>
        </p:nvSpPr>
        <p:spPr>
          <a:xfrm>
            <a:off x="224888" y="2248450"/>
            <a:ext cx="7873956" cy="3600986"/>
          </a:xfrm>
          <a:prstGeom prst="rect">
            <a:avLst/>
          </a:prstGeom>
          <a:noFill/>
        </p:spPr>
        <p:txBody>
          <a:bodyPr wrap="square" rtlCol="0">
            <a:spAutoFit/>
          </a:bodyPr>
          <a:lstStyle/>
          <a:p>
            <a:pPr marL="342900" indent="-342900">
              <a:buAutoNum type="arabicPeriod"/>
            </a:pPr>
            <a:r>
              <a:rPr lang="es-MX" b="1" dirty="0"/>
              <a:t>Resumen</a:t>
            </a:r>
          </a:p>
          <a:p>
            <a:endParaRPr lang="es-MX" dirty="0"/>
          </a:p>
          <a:p>
            <a:pPr algn="just"/>
            <a:r>
              <a:rPr lang="es-MX" dirty="0"/>
              <a:t>Este proyecto tiene como objetivo predecir la rotación de empleados en una empresa de servicios financieros utilizando modelos de Machine </a:t>
            </a:r>
            <a:r>
              <a:rPr lang="es-MX" dirty="0" err="1"/>
              <a:t>Learning</a:t>
            </a:r>
            <a:r>
              <a:rPr lang="es-MX" dirty="0"/>
              <a:t>. Se emplea un enfoque basado en regresión logística y bosques aleatorios (</a:t>
            </a:r>
            <a:r>
              <a:rPr lang="es-MX" i="1" dirty="0" err="1"/>
              <a:t>Random</a:t>
            </a:r>
            <a:r>
              <a:rPr lang="es-MX" i="1" dirty="0"/>
              <a:t> </a:t>
            </a:r>
            <a:r>
              <a:rPr lang="es-MX" i="1" dirty="0" err="1"/>
              <a:t>Forests</a:t>
            </a:r>
            <a:r>
              <a:rPr lang="es-MX" dirty="0"/>
              <a:t>). Este proyecto busca identificar a los empleados con alto riesgo de abandonar la empresa y proporcionar </a:t>
            </a:r>
            <a:r>
              <a:rPr lang="es-MX" dirty="0" err="1"/>
              <a:t>insights</a:t>
            </a:r>
            <a:r>
              <a:rPr lang="es-MX" dirty="0"/>
              <a:t> clave sobre los factores que inciden en esta decisión. Los resultados permiten a la empresa implementar estrategias de retención más efectivas, con el objetivo de reducir la rotación de personal en un 10% </a:t>
            </a:r>
            <a:r>
              <a:rPr lang="es-MX" dirty="0" err="1"/>
              <a:t>ó</a:t>
            </a:r>
            <a:r>
              <a:rPr lang="es-MX" dirty="0"/>
              <a:t> más, impactando positivamente en costos y en la estabilidad de talento.</a:t>
            </a:r>
          </a:p>
          <a:p>
            <a:endParaRPr kumimoji="0" lang="es-MX" sz="3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4" name="Imagen 3">
            <a:extLst>
              <a:ext uri="{FF2B5EF4-FFF2-40B4-BE49-F238E27FC236}">
                <a16:creationId xmlns:a16="http://schemas.microsoft.com/office/drawing/2014/main" id="{B30C5C08-9247-4EF2-BBBF-B44F34BF80BD}"/>
              </a:ext>
            </a:extLst>
          </p:cNvPr>
          <p:cNvPicPr/>
          <p:nvPr/>
        </p:nvPicPr>
        <p:blipFill>
          <a:blip r:embed="rId3"/>
          <a:stretch>
            <a:fillRect/>
          </a:stretch>
        </p:blipFill>
        <p:spPr>
          <a:xfrm>
            <a:off x="8030135" y="312882"/>
            <a:ext cx="4161865" cy="3425400"/>
          </a:xfrm>
          <a:prstGeom prst="rect">
            <a:avLst/>
          </a:prstGeom>
        </p:spPr>
      </p:pic>
    </p:spTree>
    <p:custDataLst>
      <p:tags r:id="rId1"/>
    </p:custDataLst>
    <p:extLst>
      <p:ext uri="{BB962C8B-B14F-4D97-AF65-F5344CB8AC3E}">
        <p14:creationId xmlns:p14="http://schemas.microsoft.com/office/powerpoint/2010/main" val="54594764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4794FC0-A53A-4882-8187-3A52E348FBC3}"/>
              </a:ext>
            </a:extLst>
          </p:cNvPr>
          <p:cNvPicPr>
            <a:picLocks noChangeAspect="1"/>
          </p:cNvPicPr>
          <p:nvPr/>
        </p:nvPicPr>
        <p:blipFill>
          <a:blip r:embed="rId2"/>
          <a:stretch>
            <a:fillRect/>
          </a:stretch>
        </p:blipFill>
        <p:spPr>
          <a:xfrm>
            <a:off x="1556776" y="763606"/>
            <a:ext cx="8654023" cy="2665394"/>
          </a:xfrm>
          <a:prstGeom prst="rect">
            <a:avLst/>
          </a:prstGeom>
        </p:spPr>
      </p:pic>
    </p:spTree>
    <p:extLst>
      <p:ext uri="{BB962C8B-B14F-4D97-AF65-F5344CB8AC3E}">
        <p14:creationId xmlns:p14="http://schemas.microsoft.com/office/powerpoint/2010/main" val="32121383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99C2D7C-A790-4EFE-90BD-1B612303933D}"/>
              </a:ext>
            </a:extLst>
          </p:cNvPr>
          <p:cNvPicPr>
            <a:picLocks noChangeAspect="1"/>
          </p:cNvPicPr>
          <p:nvPr/>
        </p:nvPicPr>
        <p:blipFill>
          <a:blip r:embed="rId2"/>
          <a:stretch>
            <a:fillRect/>
          </a:stretch>
        </p:blipFill>
        <p:spPr>
          <a:xfrm>
            <a:off x="1461247" y="0"/>
            <a:ext cx="10438388" cy="2106706"/>
          </a:xfrm>
          <a:prstGeom prst="rect">
            <a:avLst/>
          </a:prstGeom>
        </p:spPr>
      </p:pic>
      <p:pic>
        <p:nvPicPr>
          <p:cNvPr id="8" name="Imagen 7">
            <a:extLst>
              <a:ext uri="{FF2B5EF4-FFF2-40B4-BE49-F238E27FC236}">
                <a16:creationId xmlns:a16="http://schemas.microsoft.com/office/drawing/2014/main" id="{8C649AB5-A566-41D1-A88A-EF7F2B29624D}"/>
              </a:ext>
            </a:extLst>
          </p:cNvPr>
          <p:cNvPicPr>
            <a:picLocks noChangeAspect="1"/>
          </p:cNvPicPr>
          <p:nvPr/>
        </p:nvPicPr>
        <p:blipFill>
          <a:blip r:embed="rId3"/>
          <a:stretch>
            <a:fillRect/>
          </a:stretch>
        </p:blipFill>
        <p:spPr>
          <a:xfrm>
            <a:off x="4660109" y="1631577"/>
            <a:ext cx="7531892" cy="5226424"/>
          </a:xfrm>
          <a:prstGeom prst="rect">
            <a:avLst/>
          </a:prstGeom>
        </p:spPr>
      </p:pic>
    </p:spTree>
    <p:extLst>
      <p:ext uri="{BB962C8B-B14F-4D97-AF65-F5344CB8AC3E}">
        <p14:creationId xmlns:p14="http://schemas.microsoft.com/office/powerpoint/2010/main" val="15587718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DA7C7E9-5EB4-4E53-9BB1-940379274BFA}"/>
              </a:ext>
            </a:extLst>
          </p:cNvPr>
          <p:cNvPicPr>
            <a:picLocks noChangeAspect="1"/>
          </p:cNvPicPr>
          <p:nvPr/>
        </p:nvPicPr>
        <p:blipFill>
          <a:blip r:embed="rId2"/>
          <a:stretch>
            <a:fillRect/>
          </a:stretch>
        </p:blipFill>
        <p:spPr>
          <a:xfrm>
            <a:off x="1553696" y="0"/>
            <a:ext cx="10171230" cy="2106706"/>
          </a:xfrm>
          <a:prstGeom prst="rect">
            <a:avLst/>
          </a:prstGeom>
        </p:spPr>
      </p:pic>
      <p:pic>
        <p:nvPicPr>
          <p:cNvPr id="7" name="Imagen 6">
            <a:extLst>
              <a:ext uri="{FF2B5EF4-FFF2-40B4-BE49-F238E27FC236}">
                <a16:creationId xmlns:a16="http://schemas.microsoft.com/office/drawing/2014/main" id="{281AE9D1-1F8C-4C7B-A6E5-FF55A86877F8}"/>
              </a:ext>
            </a:extLst>
          </p:cNvPr>
          <p:cNvPicPr>
            <a:picLocks noChangeAspect="1"/>
          </p:cNvPicPr>
          <p:nvPr/>
        </p:nvPicPr>
        <p:blipFill>
          <a:blip r:embed="rId3"/>
          <a:stretch>
            <a:fillRect/>
          </a:stretch>
        </p:blipFill>
        <p:spPr>
          <a:xfrm>
            <a:off x="4661647" y="1633289"/>
            <a:ext cx="7530353" cy="5224711"/>
          </a:xfrm>
          <a:prstGeom prst="rect">
            <a:avLst/>
          </a:prstGeom>
        </p:spPr>
      </p:pic>
    </p:spTree>
    <p:extLst>
      <p:ext uri="{BB962C8B-B14F-4D97-AF65-F5344CB8AC3E}">
        <p14:creationId xmlns:p14="http://schemas.microsoft.com/office/powerpoint/2010/main" val="11604722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E282BA6-4A22-4988-BEA0-6311A546C0BC}"/>
              </a:ext>
            </a:extLst>
          </p:cNvPr>
          <p:cNvPicPr>
            <a:picLocks noChangeAspect="1"/>
          </p:cNvPicPr>
          <p:nvPr/>
        </p:nvPicPr>
        <p:blipFill>
          <a:blip r:embed="rId2"/>
          <a:stretch>
            <a:fillRect/>
          </a:stretch>
        </p:blipFill>
        <p:spPr>
          <a:xfrm>
            <a:off x="2595001" y="98611"/>
            <a:ext cx="9046443" cy="1308847"/>
          </a:xfrm>
          <a:prstGeom prst="rect">
            <a:avLst/>
          </a:prstGeom>
        </p:spPr>
      </p:pic>
      <p:pic>
        <p:nvPicPr>
          <p:cNvPr id="7" name="Imagen 6">
            <a:extLst>
              <a:ext uri="{FF2B5EF4-FFF2-40B4-BE49-F238E27FC236}">
                <a16:creationId xmlns:a16="http://schemas.microsoft.com/office/drawing/2014/main" id="{ED7B7F91-7978-42D7-BF79-82153F94D5CA}"/>
              </a:ext>
            </a:extLst>
          </p:cNvPr>
          <p:cNvPicPr>
            <a:picLocks noChangeAspect="1"/>
          </p:cNvPicPr>
          <p:nvPr/>
        </p:nvPicPr>
        <p:blipFill>
          <a:blip r:embed="rId3"/>
          <a:stretch>
            <a:fillRect/>
          </a:stretch>
        </p:blipFill>
        <p:spPr>
          <a:xfrm>
            <a:off x="2891678" y="1323975"/>
            <a:ext cx="6229350" cy="5534025"/>
          </a:xfrm>
          <a:prstGeom prst="rect">
            <a:avLst/>
          </a:prstGeom>
        </p:spPr>
      </p:pic>
    </p:spTree>
    <p:extLst>
      <p:ext uri="{BB962C8B-B14F-4D97-AF65-F5344CB8AC3E}">
        <p14:creationId xmlns:p14="http://schemas.microsoft.com/office/powerpoint/2010/main" val="1252667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9601336-8DED-4054-94FC-02A008BFE456}"/>
              </a:ext>
            </a:extLst>
          </p:cNvPr>
          <p:cNvPicPr>
            <a:picLocks noChangeAspect="1"/>
          </p:cNvPicPr>
          <p:nvPr/>
        </p:nvPicPr>
        <p:blipFill>
          <a:blip r:embed="rId2"/>
          <a:stretch>
            <a:fillRect/>
          </a:stretch>
        </p:blipFill>
        <p:spPr>
          <a:xfrm>
            <a:off x="1213037" y="968188"/>
            <a:ext cx="9928258" cy="4204447"/>
          </a:xfrm>
          <a:prstGeom prst="rect">
            <a:avLst/>
          </a:prstGeom>
        </p:spPr>
      </p:pic>
    </p:spTree>
    <p:extLst>
      <p:ext uri="{BB962C8B-B14F-4D97-AF65-F5344CB8AC3E}">
        <p14:creationId xmlns:p14="http://schemas.microsoft.com/office/powerpoint/2010/main" val="35301671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40B7C72-D4B6-44DD-9FF2-6CF5EC893C2B}"/>
              </a:ext>
            </a:extLst>
          </p:cNvPr>
          <p:cNvPicPr>
            <a:picLocks noChangeAspect="1"/>
          </p:cNvPicPr>
          <p:nvPr/>
        </p:nvPicPr>
        <p:blipFill>
          <a:blip r:embed="rId2"/>
          <a:stretch>
            <a:fillRect/>
          </a:stretch>
        </p:blipFill>
        <p:spPr>
          <a:xfrm>
            <a:off x="983876" y="1347506"/>
            <a:ext cx="10224248" cy="3834093"/>
          </a:xfrm>
          <a:prstGeom prst="rect">
            <a:avLst/>
          </a:prstGeom>
        </p:spPr>
      </p:pic>
    </p:spTree>
    <p:extLst>
      <p:ext uri="{BB962C8B-B14F-4D97-AF65-F5344CB8AC3E}">
        <p14:creationId xmlns:p14="http://schemas.microsoft.com/office/powerpoint/2010/main" val="14116355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BC473A8-65CA-4239-B04B-A0D021D8BF6F}"/>
              </a:ext>
            </a:extLst>
          </p:cNvPr>
          <p:cNvPicPr>
            <a:picLocks noChangeAspect="1"/>
          </p:cNvPicPr>
          <p:nvPr/>
        </p:nvPicPr>
        <p:blipFill>
          <a:blip r:embed="rId2"/>
          <a:stretch>
            <a:fillRect/>
          </a:stretch>
        </p:blipFill>
        <p:spPr>
          <a:xfrm>
            <a:off x="1046628" y="1318091"/>
            <a:ext cx="10513835" cy="3603532"/>
          </a:xfrm>
          <a:prstGeom prst="rect">
            <a:avLst/>
          </a:prstGeom>
        </p:spPr>
      </p:pic>
    </p:spTree>
    <p:extLst>
      <p:ext uri="{BB962C8B-B14F-4D97-AF65-F5344CB8AC3E}">
        <p14:creationId xmlns:p14="http://schemas.microsoft.com/office/powerpoint/2010/main" val="35613281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1B823E6-575D-489A-8B06-0F760E1F837E}"/>
              </a:ext>
            </a:extLst>
          </p:cNvPr>
          <p:cNvPicPr>
            <a:picLocks noChangeAspect="1"/>
          </p:cNvPicPr>
          <p:nvPr/>
        </p:nvPicPr>
        <p:blipFill>
          <a:blip r:embed="rId2"/>
          <a:stretch>
            <a:fillRect/>
          </a:stretch>
        </p:blipFill>
        <p:spPr>
          <a:xfrm>
            <a:off x="2766452" y="0"/>
            <a:ext cx="8066999" cy="1353671"/>
          </a:xfrm>
          <a:prstGeom prst="rect">
            <a:avLst/>
          </a:prstGeom>
        </p:spPr>
      </p:pic>
      <p:pic>
        <p:nvPicPr>
          <p:cNvPr id="7" name="Imagen 6">
            <a:extLst>
              <a:ext uri="{FF2B5EF4-FFF2-40B4-BE49-F238E27FC236}">
                <a16:creationId xmlns:a16="http://schemas.microsoft.com/office/drawing/2014/main" id="{F330099A-0000-474C-9C07-808A5E5D1B1D}"/>
              </a:ext>
            </a:extLst>
          </p:cNvPr>
          <p:cNvPicPr>
            <a:picLocks noChangeAspect="1"/>
          </p:cNvPicPr>
          <p:nvPr/>
        </p:nvPicPr>
        <p:blipFill>
          <a:blip r:embed="rId3"/>
          <a:stretch>
            <a:fillRect/>
          </a:stretch>
        </p:blipFill>
        <p:spPr>
          <a:xfrm>
            <a:off x="1061477" y="1237130"/>
            <a:ext cx="9534805" cy="5625406"/>
          </a:xfrm>
          <a:prstGeom prst="rect">
            <a:avLst/>
          </a:prstGeom>
        </p:spPr>
      </p:pic>
    </p:spTree>
    <p:extLst>
      <p:ext uri="{BB962C8B-B14F-4D97-AF65-F5344CB8AC3E}">
        <p14:creationId xmlns:p14="http://schemas.microsoft.com/office/powerpoint/2010/main" val="38342048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9C76E53D-89A6-4E8B-A0BD-E3230FD59790}"/>
              </a:ext>
            </a:extLst>
          </p:cNvPr>
          <p:cNvSpPr txBox="1"/>
          <p:nvPr/>
        </p:nvSpPr>
        <p:spPr>
          <a:xfrm>
            <a:off x="1362635" y="742380"/>
            <a:ext cx="9968754" cy="2031325"/>
          </a:xfrm>
          <a:prstGeom prst="rect">
            <a:avLst/>
          </a:prstGeom>
          <a:noFill/>
        </p:spPr>
        <p:txBody>
          <a:bodyPr wrap="square" rtlCol="0">
            <a:spAutoFit/>
          </a:bodyPr>
          <a:lstStyle/>
          <a:p>
            <a:r>
              <a:rPr lang="es-MX" b="1" dirty="0"/>
              <a:t>11. Evaluación de Modelos</a:t>
            </a:r>
          </a:p>
          <a:p>
            <a:endParaRPr lang="es-MX" b="1" dirty="0"/>
          </a:p>
          <a:p>
            <a:pPr marL="285750" lvl="0" indent="-285750">
              <a:buFont typeface="Wingdings" panose="05000000000000000000" pitchFamily="2" charset="2"/>
              <a:buChar char="v"/>
            </a:pPr>
            <a:r>
              <a:rPr lang="es-MX" b="1" dirty="0"/>
              <a:t>Regresión Logística</a:t>
            </a:r>
            <a:r>
              <a:rPr lang="es-MX" dirty="0"/>
              <a:t>: Evaluaremos su precisión y sensibilidad, además de la matriz de confusión para visualizar los aciertos y errores del modelo.</a:t>
            </a:r>
          </a:p>
          <a:p>
            <a:pPr marL="285750" lvl="0" indent="-285750">
              <a:buFont typeface="Wingdings" panose="05000000000000000000" pitchFamily="2" charset="2"/>
              <a:buChar char="v"/>
            </a:pPr>
            <a:r>
              <a:rPr lang="es-MX" b="1" dirty="0" err="1"/>
              <a:t>Random</a:t>
            </a:r>
            <a:r>
              <a:rPr lang="es-MX" b="1" dirty="0"/>
              <a:t> Forest</a:t>
            </a:r>
            <a:r>
              <a:rPr lang="es-MX" dirty="0"/>
              <a:t>: Evaluaremos mediante precisión  y su matriz de confusión. </a:t>
            </a:r>
          </a:p>
          <a:p>
            <a:pPr algn="just"/>
            <a:endParaRPr lang="es-MX" dirty="0"/>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7" name="Imagen 6">
            <a:extLst>
              <a:ext uri="{FF2B5EF4-FFF2-40B4-BE49-F238E27FC236}">
                <a16:creationId xmlns:a16="http://schemas.microsoft.com/office/drawing/2014/main" id="{591EB2B8-1DBA-4688-85D7-94A1A9D87D91}"/>
              </a:ext>
            </a:extLst>
          </p:cNvPr>
          <p:cNvPicPr/>
          <p:nvPr/>
        </p:nvPicPr>
        <p:blipFill>
          <a:blip r:embed="rId3"/>
          <a:stretch>
            <a:fillRect/>
          </a:stretch>
        </p:blipFill>
        <p:spPr>
          <a:xfrm>
            <a:off x="361389" y="2301128"/>
            <a:ext cx="6917952" cy="4449296"/>
          </a:xfrm>
          <a:prstGeom prst="rect">
            <a:avLst/>
          </a:prstGeom>
        </p:spPr>
      </p:pic>
    </p:spTree>
    <p:custDataLst>
      <p:tags r:id="rId1"/>
    </p:custDataLst>
    <p:extLst>
      <p:ext uri="{BB962C8B-B14F-4D97-AF65-F5344CB8AC3E}">
        <p14:creationId xmlns:p14="http://schemas.microsoft.com/office/powerpoint/2010/main" val="757875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4F5EAAD6-00CC-4633-BA03-D7DCA112EE58}"/>
              </a:ext>
            </a:extLst>
          </p:cNvPr>
          <p:cNvSpPr txBox="1"/>
          <p:nvPr/>
        </p:nvSpPr>
        <p:spPr>
          <a:xfrm>
            <a:off x="663387" y="1997839"/>
            <a:ext cx="10246659" cy="2585323"/>
          </a:xfrm>
          <a:prstGeom prst="rect">
            <a:avLst/>
          </a:prstGeom>
          <a:noFill/>
        </p:spPr>
        <p:txBody>
          <a:bodyPr wrap="square" rtlCol="0">
            <a:spAutoFit/>
          </a:bodyPr>
          <a:lstStyle/>
          <a:p>
            <a:pPr algn="just"/>
            <a:r>
              <a:rPr lang="es-MX" dirty="0"/>
              <a:t>Se aplica </a:t>
            </a:r>
            <a:r>
              <a:rPr lang="es-MX" b="1" dirty="0"/>
              <a:t>Análisis de Componentes Principales (PCA)</a:t>
            </a:r>
            <a:r>
              <a:rPr lang="es-MX" dirty="0"/>
              <a:t> para reducir los datos a 2 dimensiones. Esto no afecta el entrenamiento del modelo, sino que sirve para visualizar la distribución de los datos y las predicciones.</a:t>
            </a:r>
          </a:p>
          <a:p>
            <a:pPr algn="just"/>
            <a:r>
              <a:rPr lang="es-MX" dirty="0"/>
              <a:t>El PCA permite visualizar la distribución de las observaciones en un espacio reducido. En el caso de este análisis:</a:t>
            </a:r>
          </a:p>
          <a:p>
            <a:pPr marL="285750" lvl="0" indent="-285750" algn="just">
              <a:buFont typeface="Arial" panose="020B0604020202020204" pitchFamily="34" charset="0"/>
              <a:buChar char="•"/>
            </a:pPr>
            <a:r>
              <a:rPr lang="es-MX" dirty="0"/>
              <a:t>Los datos de entrenamiento están distribuidos en un espacio donde las clases (abandono/no abandono) pueden estar parcialmente separadas.</a:t>
            </a:r>
          </a:p>
          <a:p>
            <a:pPr marL="285750" lvl="0" indent="-285750" algn="just">
              <a:buFont typeface="Arial" panose="020B0604020202020204" pitchFamily="34" charset="0"/>
              <a:buChar char="•"/>
            </a:pPr>
            <a:r>
              <a:rPr lang="es-MX" dirty="0"/>
              <a:t>Las predicciones en el conjunto de prueba pueden mostrar cómo el modelo clasifica las observaciones.</a:t>
            </a:r>
          </a:p>
          <a:p>
            <a:pPr algn="just"/>
            <a:endParaRPr lang="es-MX" dirty="0"/>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custDataLst>
      <p:tags r:id="rId1"/>
    </p:custDataLst>
    <p:extLst>
      <p:ext uri="{BB962C8B-B14F-4D97-AF65-F5344CB8AC3E}">
        <p14:creationId xmlns:p14="http://schemas.microsoft.com/office/powerpoint/2010/main" val="911999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5447786-ABA3-408E-8D13-83469F969E4D}"/>
              </a:ext>
            </a:extLst>
          </p:cNvPr>
          <p:cNvSpPr txBox="1"/>
          <p:nvPr/>
        </p:nvSpPr>
        <p:spPr>
          <a:xfrm>
            <a:off x="2644586" y="172850"/>
            <a:ext cx="8650941" cy="4185761"/>
          </a:xfrm>
          <a:prstGeom prst="rect">
            <a:avLst/>
          </a:prstGeom>
          <a:noFill/>
        </p:spPr>
        <p:txBody>
          <a:bodyPr wrap="square" rtlCol="0">
            <a:spAutoFit/>
          </a:bodyPr>
          <a:lstStyle/>
          <a:p>
            <a:r>
              <a:rPr lang="es-MX" b="1" dirty="0"/>
              <a:t>2. Introducción</a:t>
            </a:r>
          </a:p>
          <a:p>
            <a:endParaRPr lang="es-MX" dirty="0"/>
          </a:p>
          <a:p>
            <a:pPr algn="just"/>
            <a:r>
              <a:rPr lang="es-MX" dirty="0"/>
              <a:t>La rotación de empleados es un desafío crítico en muchas empresas, especialmente en sectores altamente competitivos como los servicios financieros, donde el alto nivel de competencia por el talento implica costos altos de reemplazo y pérdida de experiencia organizacional, por lo tanto:</a:t>
            </a:r>
          </a:p>
          <a:p>
            <a:pPr marL="285750" indent="-285750" algn="just">
              <a:buFont typeface="Courier New" panose="02070309020205020404" pitchFamily="49" charset="0"/>
              <a:buChar char="o"/>
            </a:pPr>
            <a:r>
              <a:rPr lang="es-MX" dirty="0"/>
              <a:t> La alta rotación puede resultar en costos significativos y en la pérdida de talento valioso.</a:t>
            </a:r>
          </a:p>
          <a:p>
            <a:pPr marL="285750" indent="-285750" algn="just">
              <a:buFont typeface="Courier New" panose="02070309020205020404" pitchFamily="49" charset="0"/>
              <a:buChar char="o"/>
            </a:pPr>
            <a:r>
              <a:rPr lang="es-MX" dirty="0"/>
              <a:t>Este proyecto explora cómo los datos históricos de empleados pueden ser utilizados para predecir la probabilidad de rotación y así ayudar a la empresa a tomar mejores decisiones.</a:t>
            </a:r>
          </a:p>
          <a:p>
            <a:endParaRPr lang="es-MX" sz="2000" dirty="0"/>
          </a:p>
          <a:p>
            <a:endParaRPr kumimoji="0" lang="es-MX" sz="3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5" name="Imagen 4">
            <a:extLst>
              <a:ext uri="{FF2B5EF4-FFF2-40B4-BE49-F238E27FC236}">
                <a16:creationId xmlns:a16="http://schemas.microsoft.com/office/drawing/2014/main" id="{8B5379B5-1C03-4CB3-9E92-D5AE62A1E318}"/>
              </a:ext>
            </a:extLst>
          </p:cNvPr>
          <p:cNvPicPr/>
          <p:nvPr/>
        </p:nvPicPr>
        <p:blipFill>
          <a:blip r:embed="rId3"/>
          <a:stretch>
            <a:fillRect/>
          </a:stretch>
        </p:blipFill>
        <p:spPr>
          <a:xfrm>
            <a:off x="4163992" y="3056273"/>
            <a:ext cx="5612130" cy="3721735"/>
          </a:xfrm>
          <a:prstGeom prst="rect">
            <a:avLst/>
          </a:prstGeom>
        </p:spPr>
      </p:pic>
    </p:spTree>
    <p:custDataLst>
      <p:tags r:id="rId1"/>
    </p:custDataLst>
    <p:extLst>
      <p:ext uri="{BB962C8B-B14F-4D97-AF65-F5344CB8AC3E}">
        <p14:creationId xmlns:p14="http://schemas.microsoft.com/office/powerpoint/2010/main" val="3665548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391F26BC-5D7A-4827-B96C-1C1F10E70505}"/>
              </a:ext>
            </a:extLst>
          </p:cNvPr>
          <p:cNvSpPr txBox="1"/>
          <p:nvPr/>
        </p:nvSpPr>
        <p:spPr>
          <a:xfrm>
            <a:off x="663387" y="1997839"/>
            <a:ext cx="10246659" cy="2554545"/>
          </a:xfrm>
          <a:prstGeom prst="rect">
            <a:avLst/>
          </a:prstGeom>
          <a:noFill/>
        </p:spPr>
        <p:txBody>
          <a:bodyPr wrap="square" rtlCol="0">
            <a:spAutoFit/>
          </a:bodyPr>
          <a:lstStyle/>
          <a:p>
            <a:pPr algn="just"/>
            <a:r>
              <a:rPr lang="es-MX" b="1" dirty="0"/>
              <a:t>Matriz de confusión.</a:t>
            </a:r>
          </a:p>
          <a:p>
            <a:pPr algn="just"/>
            <a:endParaRPr lang="es-MX" sz="1600" dirty="0"/>
          </a:p>
          <a:p>
            <a:pPr marL="285750" lvl="0" indent="-285750" algn="just">
              <a:buFont typeface="Wingdings" panose="05000000000000000000" pitchFamily="2" charset="2"/>
              <a:buChar char="Ø"/>
            </a:pPr>
            <a:r>
              <a:rPr lang="es-MX" dirty="0"/>
              <a:t>Se genera una </a:t>
            </a:r>
            <a:r>
              <a:rPr lang="es-MX" b="1" dirty="0"/>
              <a:t>matriz de confusión</a:t>
            </a:r>
            <a:r>
              <a:rPr lang="es-MX" dirty="0"/>
              <a:t> para evaluar el desempeño del modelo:</a:t>
            </a:r>
            <a:endParaRPr lang="es-MX" sz="1600" dirty="0"/>
          </a:p>
          <a:p>
            <a:pPr marL="742950" lvl="1" indent="-285750" algn="just">
              <a:buFont typeface="Arial" panose="020B0604020202020204" pitchFamily="34" charset="0"/>
              <a:buChar char="•"/>
            </a:pPr>
            <a:r>
              <a:rPr lang="es-MX" b="1" dirty="0"/>
              <a:t>Verdaderos positivos (TP):</a:t>
            </a:r>
            <a:r>
              <a:rPr lang="es-MX" dirty="0"/>
              <a:t> Casos correctamente clasificados como abandono.</a:t>
            </a:r>
            <a:endParaRPr lang="es-MX" sz="1600" dirty="0"/>
          </a:p>
          <a:p>
            <a:pPr marL="742950" lvl="1" indent="-285750" algn="just">
              <a:buFont typeface="Arial" panose="020B0604020202020204" pitchFamily="34" charset="0"/>
              <a:buChar char="•"/>
            </a:pPr>
            <a:r>
              <a:rPr lang="es-MX" b="1" dirty="0"/>
              <a:t>Falsos positivos (FP):</a:t>
            </a:r>
            <a:r>
              <a:rPr lang="es-MX" dirty="0"/>
              <a:t> Casos incorrectamente clasificados como abandono.</a:t>
            </a:r>
            <a:endParaRPr lang="es-MX" sz="1600" dirty="0"/>
          </a:p>
          <a:p>
            <a:pPr marL="742950" lvl="1" indent="-285750" algn="just">
              <a:buFont typeface="Arial" panose="020B0604020202020204" pitchFamily="34" charset="0"/>
              <a:buChar char="•"/>
            </a:pPr>
            <a:r>
              <a:rPr lang="es-MX" b="1" dirty="0"/>
              <a:t>Verdaderos negativos (TN):</a:t>
            </a:r>
            <a:r>
              <a:rPr lang="es-MX" dirty="0"/>
              <a:t> Casos correctamente clasificados como no abandono.</a:t>
            </a:r>
            <a:endParaRPr lang="es-MX" sz="1600" dirty="0"/>
          </a:p>
          <a:p>
            <a:pPr marL="742950" lvl="1" indent="-285750" algn="just">
              <a:buFont typeface="Arial" panose="020B0604020202020204" pitchFamily="34" charset="0"/>
              <a:buChar char="•"/>
            </a:pPr>
            <a:r>
              <a:rPr lang="es-MX" b="1" dirty="0"/>
              <a:t>Falsos negativos (FN):</a:t>
            </a:r>
            <a:r>
              <a:rPr lang="es-MX" dirty="0"/>
              <a:t> Casos incorrectamente clasificados como no abandono.</a:t>
            </a:r>
            <a:endParaRPr lang="es-MX" sz="1600" dirty="0"/>
          </a:p>
          <a:p>
            <a:pPr algn="just"/>
            <a:endParaRPr lang="es-MX" dirty="0"/>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custDataLst>
      <p:tags r:id="rId1"/>
    </p:custDataLst>
    <p:extLst>
      <p:ext uri="{BB962C8B-B14F-4D97-AF65-F5344CB8AC3E}">
        <p14:creationId xmlns:p14="http://schemas.microsoft.com/office/powerpoint/2010/main" val="1402590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1B92DAF4-98D3-48A2-8B27-133D586A1780}"/>
              </a:ext>
            </a:extLst>
          </p:cNvPr>
          <p:cNvSpPr txBox="1"/>
          <p:nvPr/>
        </p:nvSpPr>
        <p:spPr>
          <a:xfrm>
            <a:off x="972670" y="2015769"/>
            <a:ext cx="10246659" cy="2585323"/>
          </a:xfrm>
          <a:prstGeom prst="rect">
            <a:avLst/>
          </a:prstGeom>
          <a:noFill/>
        </p:spPr>
        <p:txBody>
          <a:bodyPr wrap="square" rtlCol="0">
            <a:spAutoFit/>
          </a:bodyPr>
          <a:lstStyle/>
          <a:p>
            <a:pPr algn="just"/>
            <a:r>
              <a:rPr lang="es-MX" dirty="0"/>
              <a:t>El uso de </a:t>
            </a:r>
            <a:r>
              <a:rPr lang="es-MX" b="1" dirty="0" err="1"/>
              <a:t>GridSearchCV</a:t>
            </a:r>
            <a:r>
              <a:rPr lang="es-MX" dirty="0"/>
              <a:t> asegura que el modelo esté optimizado para el conjunto de datos, mejorando la precisión de las predicciones. En este caso, el modelo ajustado alcanzó una </a:t>
            </a:r>
            <a:r>
              <a:rPr lang="es-MX" b="1" dirty="0"/>
              <a:t>precisión promedio del 74.5%</a:t>
            </a:r>
            <a:r>
              <a:rPr lang="es-MX" dirty="0"/>
              <a:t> en validación cruzada, lo que indica un rendimiento sólido.</a:t>
            </a:r>
          </a:p>
          <a:p>
            <a:pPr algn="just"/>
            <a:r>
              <a:rPr lang="es-MX" dirty="0"/>
              <a:t>El modelo genera una gráfica de importancia de características, indicando cuáles variables contribuyen más a predecir el abandono. Por ejemplo, variables como la </a:t>
            </a:r>
            <a:r>
              <a:rPr lang="es-MX" b="1" dirty="0"/>
              <a:t>satisfacción laboral</a:t>
            </a:r>
            <a:r>
              <a:rPr lang="es-MX" dirty="0"/>
              <a:t>, la </a:t>
            </a:r>
            <a:r>
              <a:rPr lang="es-MX" b="1" dirty="0"/>
              <a:t>carga de trabajo</a:t>
            </a:r>
            <a:r>
              <a:rPr lang="es-MX" dirty="0"/>
              <a:t>, el </a:t>
            </a:r>
            <a:r>
              <a:rPr lang="es-MX" b="1" dirty="0"/>
              <a:t>ambiente en el equipo</a:t>
            </a:r>
            <a:r>
              <a:rPr lang="es-MX" dirty="0"/>
              <a:t> o el </a:t>
            </a:r>
            <a:r>
              <a:rPr lang="es-MX" b="1" dirty="0"/>
              <a:t>tiempo en la empresa</a:t>
            </a:r>
            <a:r>
              <a:rPr lang="es-MX" dirty="0"/>
              <a:t> podrían haber emergido como las más influyentes, dependiendo de los datos proporcionados.</a:t>
            </a:r>
          </a:p>
          <a:p>
            <a:pPr algn="just"/>
            <a:endParaRPr lang="es-MX" dirty="0"/>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custDataLst>
      <p:tags r:id="rId1"/>
    </p:custDataLst>
    <p:extLst>
      <p:ext uri="{BB962C8B-B14F-4D97-AF65-F5344CB8AC3E}">
        <p14:creationId xmlns:p14="http://schemas.microsoft.com/office/powerpoint/2010/main" val="3307134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2EB54A96-FDB4-4249-BE63-42294D222619}"/>
              </a:ext>
            </a:extLst>
          </p:cNvPr>
          <p:cNvSpPr txBox="1"/>
          <p:nvPr/>
        </p:nvSpPr>
        <p:spPr>
          <a:xfrm>
            <a:off x="1564341" y="1092404"/>
            <a:ext cx="10246659" cy="923330"/>
          </a:xfrm>
          <a:prstGeom prst="rect">
            <a:avLst/>
          </a:prstGeom>
          <a:noFill/>
        </p:spPr>
        <p:txBody>
          <a:bodyPr wrap="square" rtlCol="0">
            <a:spAutoFit/>
          </a:bodyPr>
          <a:lstStyle/>
          <a:p>
            <a:pPr algn="just"/>
            <a:r>
              <a:rPr lang="es-MX" b="1" dirty="0"/>
              <a:t>12. Análisis</a:t>
            </a:r>
          </a:p>
          <a:p>
            <a:pPr algn="just"/>
            <a:endParaRPr lang="es-MX" dirty="0"/>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6" name="Imagen 5">
            <a:extLst>
              <a:ext uri="{FF2B5EF4-FFF2-40B4-BE49-F238E27FC236}">
                <a16:creationId xmlns:a16="http://schemas.microsoft.com/office/drawing/2014/main" id="{D4C47902-1130-4060-9A71-D37BC49D766E}"/>
              </a:ext>
            </a:extLst>
          </p:cNvPr>
          <p:cNvPicPr/>
          <p:nvPr/>
        </p:nvPicPr>
        <p:blipFill>
          <a:blip r:embed="rId3"/>
          <a:stretch>
            <a:fillRect/>
          </a:stretch>
        </p:blipFill>
        <p:spPr>
          <a:xfrm>
            <a:off x="4006997" y="782749"/>
            <a:ext cx="6490673" cy="4479533"/>
          </a:xfrm>
          <a:prstGeom prst="rect">
            <a:avLst/>
          </a:prstGeom>
        </p:spPr>
      </p:pic>
    </p:spTree>
    <p:custDataLst>
      <p:tags r:id="rId1"/>
    </p:custDataLst>
    <p:extLst>
      <p:ext uri="{BB962C8B-B14F-4D97-AF65-F5344CB8AC3E}">
        <p14:creationId xmlns:p14="http://schemas.microsoft.com/office/powerpoint/2010/main" val="354256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B76DF6E-2B9A-455E-8E81-D1C8A9E588C8}"/>
              </a:ext>
            </a:extLst>
          </p:cNvPr>
          <p:cNvSpPr txBox="1"/>
          <p:nvPr/>
        </p:nvSpPr>
        <p:spPr>
          <a:xfrm>
            <a:off x="1373840" y="671063"/>
            <a:ext cx="9444319" cy="5909310"/>
          </a:xfrm>
          <a:prstGeom prst="rect">
            <a:avLst/>
          </a:prstGeom>
          <a:noFill/>
        </p:spPr>
        <p:txBody>
          <a:bodyPr wrap="square" rtlCol="0">
            <a:spAutoFit/>
          </a:bodyPr>
          <a:lstStyle/>
          <a:p>
            <a:r>
              <a:rPr lang="es-MX" sz="3600" b="1" dirty="0"/>
              <a:t>Análisis</a:t>
            </a:r>
          </a:p>
          <a:p>
            <a:pPr algn="just"/>
            <a:r>
              <a:rPr lang="es-MX" dirty="0"/>
              <a:t>Para entender las razones detrás del abandono laboral en la empresa, se realizó un análisis detallado utilizando dos enfoques complementarios: </a:t>
            </a:r>
            <a:r>
              <a:rPr lang="es-MX" b="1" dirty="0"/>
              <a:t>Regresión Logística</a:t>
            </a:r>
            <a:r>
              <a:rPr lang="es-MX" dirty="0"/>
              <a:t> y </a:t>
            </a:r>
            <a:r>
              <a:rPr lang="es-MX" b="1" dirty="0" err="1"/>
              <a:t>Random</a:t>
            </a:r>
            <a:r>
              <a:rPr lang="es-MX" b="1" dirty="0"/>
              <a:t> Forest</a:t>
            </a:r>
            <a:r>
              <a:rPr lang="es-MX" dirty="0"/>
              <a:t>. Estos métodos permiten identificar patrones en los datos y determinar los factores más relevantes asociados al abandono.</a:t>
            </a:r>
          </a:p>
          <a:p>
            <a:pPr marL="285750" lvl="0" indent="-285750">
              <a:buFont typeface="Arial" panose="020B0604020202020204" pitchFamily="34" charset="0"/>
              <a:buChar char="•"/>
            </a:pPr>
            <a:r>
              <a:rPr lang="es-MX" b="1" dirty="0"/>
              <a:t>Regresión  Logística</a:t>
            </a:r>
            <a:r>
              <a:rPr lang="es-MX" dirty="0"/>
              <a:t>:</a:t>
            </a:r>
            <a:br>
              <a:rPr lang="es-MX" dirty="0"/>
            </a:br>
            <a:r>
              <a:rPr lang="es-MX" dirty="0"/>
              <a:t>Se utilizó este modelo para explorar las relaciones entre las variables predictoras y la probabilidad de abandono laboral. Este enfoque es particularmente útil para interpretar cómo cada variable afecta directamente la decisión de los empleados de abandonar o permanecer en la empresa.</a:t>
            </a:r>
          </a:p>
          <a:p>
            <a:pPr marL="285750" lvl="0" indent="-285750">
              <a:buFont typeface="Arial" panose="020B0604020202020204" pitchFamily="34" charset="0"/>
              <a:buChar char="•"/>
            </a:pPr>
            <a:r>
              <a:rPr lang="es-MX" b="1" dirty="0" err="1"/>
              <a:t>Random</a:t>
            </a:r>
            <a:r>
              <a:rPr lang="es-MX" b="1" dirty="0"/>
              <a:t> Forest</a:t>
            </a:r>
            <a:r>
              <a:rPr lang="es-MX" dirty="0"/>
              <a:t>:</a:t>
            </a:r>
            <a:br>
              <a:rPr lang="es-MX" dirty="0"/>
            </a:br>
            <a:r>
              <a:rPr lang="es-MX" dirty="0"/>
              <a:t>Este método de aprendizaje automático basado en árboles de decisión se utilizó para modelar relaciones no lineales y más complejas. Además, su capacidad para calcular la </a:t>
            </a:r>
            <a:r>
              <a:rPr lang="es-MX" b="1" dirty="0"/>
              <a:t>importancia de características</a:t>
            </a:r>
            <a:r>
              <a:rPr lang="es-MX" dirty="0"/>
              <a:t> permitió identificar los factores más influyentes en el abandono de los empleados.</a:t>
            </a:r>
          </a:p>
          <a:p>
            <a:pPr algn="just"/>
            <a:endParaRPr lang="es-MX" dirty="0"/>
          </a:p>
          <a:p>
            <a:pPr algn="just"/>
            <a:r>
              <a:rPr lang="es-MX" dirty="0"/>
              <a:t>Ambos modelos fueron evaluados utilizando validación cruzada para garantizar resultados confiables. Se optimizaron </a:t>
            </a:r>
            <a:r>
              <a:rPr lang="es-MX" dirty="0" err="1"/>
              <a:t>hiperparámetros</a:t>
            </a:r>
            <a:r>
              <a:rPr lang="es-MX" dirty="0"/>
              <a:t> en el modelo </a:t>
            </a:r>
            <a:r>
              <a:rPr lang="es-MX" dirty="0" err="1"/>
              <a:t>Random</a:t>
            </a:r>
            <a:r>
              <a:rPr lang="es-MX" dirty="0"/>
              <a:t> Forest mediante </a:t>
            </a:r>
            <a:r>
              <a:rPr lang="es-MX" dirty="0" err="1"/>
              <a:t>GridSearchCV</a:t>
            </a:r>
            <a:r>
              <a:rPr lang="es-MX" dirty="0"/>
              <a:t> y se generaron visualizaciones para interpretar los resultados.</a:t>
            </a:r>
          </a:p>
          <a:p>
            <a:pPr algn="just"/>
            <a:endParaRPr lang="es-MX" dirty="0"/>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custDataLst>
      <p:tags r:id="rId1"/>
    </p:custDataLst>
    <p:extLst>
      <p:ext uri="{BB962C8B-B14F-4D97-AF65-F5344CB8AC3E}">
        <p14:creationId xmlns:p14="http://schemas.microsoft.com/office/powerpoint/2010/main" val="3147223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7162910-C660-40DB-9559-E6B9B161B9E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0" y="-1"/>
            <a:ext cx="12191999" cy="6051177"/>
          </a:xfrm>
          <a:prstGeom prst="rect">
            <a:avLst/>
          </a:prstGeom>
        </p:spPr>
      </p:pic>
    </p:spTree>
    <p:extLst>
      <p:ext uri="{BB962C8B-B14F-4D97-AF65-F5344CB8AC3E}">
        <p14:creationId xmlns:p14="http://schemas.microsoft.com/office/powerpoint/2010/main" val="38203806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19FE141-5793-4D37-AAF9-16E356AD8B04}"/>
              </a:ext>
            </a:extLst>
          </p:cNvPr>
          <p:cNvSpPr txBox="1"/>
          <p:nvPr/>
        </p:nvSpPr>
        <p:spPr>
          <a:xfrm>
            <a:off x="1519517" y="886216"/>
            <a:ext cx="10246659" cy="923330"/>
          </a:xfrm>
          <a:prstGeom prst="rect">
            <a:avLst/>
          </a:prstGeom>
          <a:noFill/>
        </p:spPr>
        <p:txBody>
          <a:bodyPr wrap="square" rtlCol="0">
            <a:spAutoFit/>
          </a:bodyPr>
          <a:lstStyle/>
          <a:p>
            <a:r>
              <a:rPr lang="es-MX" b="1" dirty="0"/>
              <a:t>13. Resultados.</a:t>
            </a:r>
          </a:p>
          <a:p>
            <a:pPr algn="just"/>
            <a:endParaRPr lang="es-MX" dirty="0"/>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5" name="Imagen 4">
            <a:extLst>
              <a:ext uri="{FF2B5EF4-FFF2-40B4-BE49-F238E27FC236}">
                <a16:creationId xmlns:a16="http://schemas.microsoft.com/office/drawing/2014/main" id="{6F73FF0A-17CC-4357-94ED-1D958979CFCC}"/>
              </a:ext>
            </a:extLst>
          </p:cNvPr>
          <p:cNvPicPr/>
          <p:nvPr/>
        </p:nvPicPr>
        <p:blipFill>
          <a:blip r:embed="rId3"/>
          <a:stretch>
            <a:fillRect/>
          </a:stretch>
        </p:blipFill>
        <p:spPr>
          <a:xfrm>
            <a:off x="1645022" y="1498397"/>
            <a:ext cx="7929283" cy="4473387"/>
          </a:xfrm>
          <a:prstGeom prst="rect">
            <a:avLst/>
          </a:prstGeom>
        </p:spPr>
      </p:pic>
    </p:spTree>
    <p:custDataLst>
      <p:tags r:id="rId1"/>
    </p:custDataLst>
    <p:extLst>
      <p:ext uri="{BB962C8B-B14F-4D97-AF65-F5344CB8AC3E}">
        <p14:creationId xmlns:p14="http://schemas.microsoft.com/office/powerpoint/2010/main" val="222626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56236D7C-0FB5-4490-B369-CC4931BA58F3}"/>
              </a:ext>
            </a:extLst>
          </p:cNvPr>
          <p:cNvSpPr txBox="1"/>
          <p:nvPr/>
        </p:nvSpPr>
        <p:spPr>
          <a:xfrm>
            <a:off x="1151964" y="957934"/>
            <a:ext cx="10582836" cy="4401205"/>
          </a:xfrm>
          <a:prstGeom prst="rect">
            <a:avLst/>
          </a:prstGeom>
          <a:noFill/>
        </p:spPr>
        <p:txBody>
          <a:bodyPr wrap="square" rtlCol="0">
            <a:spAutoFit/>
          </a:bodyPr>
          <a:lstStyle/>
          <a:p>
            <a:pPr algn="just"/>
            <a:r>
              <a:rPr lang="es-MX" b="1" dirty="0"/>
              <a:t>Resultados:</a:t>
            </a:r>
          </a:p>
          <a:p>
            <a:pPr algn="just"/>
            <a:endParaRPr lang="es-MX" sz="1400" b="1" dirty="0"/>
          </a:p>
          <a:p>
            <a:pPr algn="just"/>
            <a:endParaRPr lang="es-MX" sz="1400" dirty="0"/>
          </a:p>
          <a:p>
            <a:pPr lvl="0" algn="just"/>
            <a:r>
              <a:rPr lang="es-MX" b="1" dirty="0"/>
              <a:t>1.-Regresión Logística</a:t>
            </a:r>
            <a:r>
              <a:rPr lang="es-MX" dirty="0"/>
              <a:t>:</a:t>
            </a:r>
            <a:endParaRPr lang="es-MX" sz="1600" dirty="0"/>
          </a:p>
          <a:p>
            <a:pPr marL="742950" lvl="1" indent="-285750" algn="just">
              <a:buFont typeface="Wingdings" panose="05000000000000000000" pitchFamily="2" charset="2"/>
              <a:buChar char="Ø"/>
            </a:pPr>
            <a:r>
              <a:rPr lang="es-MX" b="1" dirty="0"/>
              <a:t>Desempeño del Modelo</a:t>
            </a:r>
            <a:r>
              <a:rPr lang="es-MX" dirty="0"/>
              <a:t>:</a:t>
            </a:r>
            <a:endParaRPr lang="es-MX" sz="1600" dirty="0"/>
          </a:p>
          <a:p>
            <a:pPr marL="1200150" lvl="2" indent="-285750" algn="just">
              <a:buFont typeface="Arial" panose="020B0604020202020204" pitchFamily="34" charset="0"/>
              <a:buChar char="•"/>
            </a:pPr>
            <a:r>
              <a:rPr lang="es-MX" b="1" dirty="0"/>
              <a:t>Precisión</a:t>
            </a:r>
            <a:r>
              <a:rPr lang="es-MX" dirty="0"/>
              <a:t>: 70.3%</a:t>
            </a:r>
            <a:endParaRPr lang="es-MX" sz="1600" dirty="0"/>
          </a:p>
          <a:p>
            <a:pPr marL="1200150" lvl="2" indent="-285750" algn="just">
              <a:buFont typeface="Arial" panose="020B0604020202020204" pitchFamily="34" charset="0"/>
              <a:buChar char="•"/>
            </a:pPr>
            <a:r>
              <a:rPr lang="es-MX" b="1" dirty="0"/>
              <a:t>Sensibilidad</a:t>
            </a:r>
            <a:r>
              <a:rPr lang="es-MX" dirty="0"/>
              <a:t>: 68.2% (capacidad de identificar correctamente empleados que abandonarán).</a:t>
            </a:r>
            <a:endParaRPr lang="es-MX" sz="1600" dirty="0"/>
          </a:p>
          <a:p>
            <a:pPr marL="1200150" lvl="2" indent="-285750" algn="just">
              <a:buFont typeface="Arial" panose="020B0604020202020204" pitchFamily="34" charset="0"/>
              <a:buChar char="•"/>
            </a:pPr>
            <a:r>
              <a:rPr lang="es-MX" b="1" dirty="0"/>
              <a:t>Especificidad</a:t>
            </a:r>
            <a:r>
              <a:rPr lang="es-MX" dirty="0"/>
              <a:t>: 72.4% (capacidad de identificar correctamente empleados que no abandonarán).</a:t>
            </a:r>
            <a:endParaRPr lang="es-MX" sz="1600" dirty="0"/>
          </a:p>
          <a:p>
            <a:pPr marL="742950" lvl="1" indent="-285750" algn="just">
              <a:buFont typeface="Wingdings" panose="05000000000000000000" pitchFamily="2" charset="2"/>
              <a:buChar char="Ø"/>
            </a:pPr>
            <a:r>
              <a:rPr lang="es-MX" b="1" dirty="0"/>
              <a:t>Factores Clave Identificados</a:t>
            </a:r>
            <a:r>
              <a:rPr lang="es-MX" dirty="0"/>
              <a:t>:</a:t>
            </a:r>
            <a:endParaRPr lang="es-MX" sz="1600" dirty="0"/>
          </a:p>
          <a:p>
            <a:pPr marL="1200150" lvl="2" indent="-285750" algn="just">
              <a:buFont typeface="Arial" panose="020B0604020202020204" pitchFamily="34" charset="0"/>
              <a:buChar char="•"/>
            </a:pPr>
            <a:r>
              <a:rPr lang="es-MX" b="1" dirty="0"/>
              <a:t>Satisfacción Laboral</a:t>
            </a:r>
            <a:r>
              <a:rPr lang="es-MX" dirty="0"/>
              <a:t>: Una reducción en este factor aumenta significativamente la probabilidad de abandono (coeficiente negativo alto).</a:t>
            </a:r>
            <a:endParaRPr lang="es-MX" sz="1600" dirty="0"/>
          </a:p>
          <a:p>
            <a:pPr marL="1200150" lvl="2" indent="-285750" algn="just">
              <a:buFont typeface="Arial" panose="020B0604020202020204" pitchFamily="34" charset="0"/>
              <a:buChar char="•"/>
            </a:pPr>
            <a:r>
              <a:rPr lang="es-MX" b="1" dirty="0"/>
              <a:t>Horas Extraordinarias</a:t>
            </a:r>
            <a:r>
              <a:rPr lang="es-MX" dirty="0"/>
              <a:t>: Tener horas extraordinarias frecuentes tiene un impacto positivo alto en la probabilidad de abandono.</a:t>
            </a:r>
            <a:endParaRPr lang="es-MX" sz="1600" dirty="0"/>
          </a:p>
          <a:p>
            <a:pPr marL="1200150" lvl="2" indent="-285750" algn="just">
              <a:buFont typeface="Arial" panose="020B0604020202020204" pitchFamily="34" charset="0"/>
              <a:buChar char="•"/>
            </a:pPr>
            <a:r>
              <a:rPr lang="es-MX" b="1" dirty="0"/>
              <a:t>Antigüedad en la Empresa</a:t>
            </a:r>
            <a:r>
              <a:rPr lang="es-MX" dirty="0"/>
              <a:t>: Empleados más nuevos tienen una mayor probabilidad de abandono.</a:t>
            </a:r>
            <a:endParaRPr lang="es-MX" sz="1600" dirty="0"/>
          </a:p>
          <a:p>
            <a:pPr algn="just"/>
            <a:endParaRPr lang="es-MX" dirty="0"/>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custDataLst>
      <p:tags r:id="rId1"/>
    </p:custDataLst>
    <p:extLst>
      <p:ext uri="{BB962C8B-B14F-4D97-AF65-F5344CB8AC3E}">
        <p14:creationId xmlns:p14="http://schemas.microsoft.com/office/powerpoint/2010/main" val="2625977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DE950977-844A-4F1D-B0EA-9955B5E57FBA}"/>
              </a:ext>
            </a:extLst>
          </p:cNvPr>
          <p:cNvSpPr txBox="1"/>
          <p:nvPr/>
        </p:nvSpPr>
        <p:spPr>
          <a:xfrm>
            <a:off x="1151964" y="957934"/>
            <a:ext cx="10582836" cy="4678204"/>
          </a:xfrm>
          <a:prstGeom prst="rect">
            <a:avLst/>
          </a:prstGeom>
          <a:noFill/>
        </p:spPr>
        <p:txBody>
          <a:bodyPr wrap="square" rtlCol="0">
            <a:spAutoFit/>
          </a:bodyPr>
          <a:lstStyle/>
          <a:p>
            <a:pPr algn="just"/>
            <a:r>
              <a:rPr lang="es-MX" b="1" dirty="0"/>
              <a:t>Resultados:</a:t>
            </a:r>
          </a:p>
          <a:p>
            <a:pPr algn="just"/>
            <a:endParaRPr lang="es-MX" sz="1400" b="1" dirty="0"/>
          </a:p>
          <a:p>
            <a:pPr algn="just"/>
            <a:endParaRPr lang="es-MX" sz="1400" dirty="0"/>
          </a:p>
          <a:p>
            <a:pPr lvl="0"/>
            <a:r>
              <a:rPr lang="es-MX" b="1" dirty="0"/>
              <a:t>2.- </a:t>
            </a:r>
            <a:r>
              <a:rPr lang="es-MX" b="1" dirty="0" err="1"/>
              <a:t>Random</a:t>
            </a:r>
            <a:r>
              <a:rPr lang="es-MX" b="1" dirty="0"/>
              <a:t> Forest</a:t>
            </a:r>
            <a:r>
              <a:rPr lang="es-MX" dirty="0"/>
              <a:t>:</a:t>
            </a:r>
            <a:endParaRPr lang="es-MX" sz="1600" dirty="0"/>
          </a:p>
          <a:p>
            <a:pPr marL="742950" lvl="1" indent="-285750">
              <a:buFont typeface="Wingdings" panose="05000000000000000000" pitchFamily="2" charset="2"/>
              <a:buChar char="Ø"/>
            </a:pPr>
            <a:r>
              <a:rPr lang="es-MX" b="1" dirty="0"/>
              <a:t>Desempeño del Modelo</a:t>
            </a:r>
            <a:r>
              <a:rPr lang="es-MX" dirty="0"/>
              <a:t>:</a:t>
            </a:r>
            <a:endParaRPr lang="es-MX" sz="1600" dirty="0"/>
          </a:p>
          <a:p>
            <a:pPr marL="1200150" lvl="2" indent="-285750">
              <a:buFont typeface="Arial" panose="020B0604020202020204" pitchFamily="34" charset="0"/>
              <a:buChar char="•"/>
            </a:pPr>
            <a:r>
              <a:rPr lang="es-MX" b="1" dirty="0"/>
              <a:t>Precisión Promedio</a:t>
            </a:r>
            <a:r>
              <a:rPr lang="es-MX" dirty="0"/>
              <a:t> (validación cruzada): 74.5%</a:t>
            </a:r>
            <a:endParaRPr lang="es-MX" sz="1600" dirty="0"/>
          </a:p>
          <a:p>
            <a:pPr marL="1200150" lvl="2" indent="-285750">
              <a:buFont typeface="Arial" panose="020B0604020202020204" pitchFamily="34" charset="0"/>
              <a:buChar char="•"/>
            </a:pPr>
            <a:r>
              <a:rPr lang="es-MX" b="1" dirty="0"/>
              <a:t>Mejores </a:t>
            </a:r>
            <a:r>
              <a:rPr lang="es-MX" b="1" dirty="0" err="1"/>
              <a:t>Hiperparámetros</a:t>
            </a:r>
            <a:r>
              <a:rPr lang="es-MX" dirty="0"/>
              <a:t>:</a:t>
            </a:r>
            <a:endParaRPr lang="es-MX" sz="1600" dirty="0"/>
          </a:p>
          <a:p>
            <a:pPr lvl="3"/>
            <a:r>
              <a:rPr lang="es-MX" dirty="0" err="1"/>
              <a:t>max_depth</a:t>
            </a:r>
            <a:r>
              <a:rPr lang="es-MX" dirty="0"/>
              <a:t>: 10</a:t>
            </a:r>
            <a:endParaRPr lang="es-MX" sz="1600" dirty="0"/>
          </a:p>
          <a:p>
            <a:pPr lvl="3"/>
            <a:r>
              <a:rPr lang="es-MX" dirty="0" err="1"/>
              <a:t>n_estimators</a:t>
            </a:r>
            <a:r>
              <a:rPr lang="es-MX" dirty="0"/>
              <a:t>: 300</a:t>
            </a:r>
            <a:endParaRPr lang="es-MX" sz="1600" dirty="0"/>
          </a:p>
          <a:p>
            <a:pPr lvl="3"/>
            <a:r>
              <a:rPr lang="es-MX" dirty="0" err="1"/>
              <a:t>min_samples_split</a:t>
            </a:r>
            <a:r>
              <a:rPr lang="es-MX" dirty="0"/>
              <a:t>: 2</a:t>
            </a:r>
            <a:endParaRPr lang="es-MX" sz="1600" dirty="0"/>
          </a:p>
          <a:p>
            <a:pPr marL="742950" lvl="1" indent="-285750">
              <a:buFont typeface="Wingdings" panose="05000000000000000000" pitchFamily="2" charset="2"/>
              <a:buChar char="Ø"/>
            </a:pPr>
            <a:r>
              <a:rPr lang="es-MX" b="1" dirty="0"/>
              <a:t>Importancia de Características</a:t>
            </a:r>
            <a:r>
              <a:rPr lang="es-MX" dirty="0"/>
              <a:t>:</a:t>
            </a:r>
            <a:endParaRPr lang="es-MX" sz="1600" dirty="0"/>
          </a:p>
          <a:p>
            <a:pPr marL="1200150" lvl="2" indent="-285750">
              <a:buFont typeface="Arial" panose="020B0604020202020204" pitchFamily="34" charset="0"/>
              <a:buChar char="•"/>
            </a:pPr>
            <a:r>
              <a:rPr lang="es-MX" b="1" dirty="0"/>
              <a:t>Satisfacción Laboral</a:t>
            </a:r>
            <a:r>
              <a:rPr lang="es-MX" dirty="0"/>
              <a:t>: Variable más relevante según la importancia de características del modelo.</a:t>
            </a:r>
            <a:endParaRPr lang="es-MX" sz="1600" dirty="0"/>
          </a:p>
          <a:p>
            <a:pPr marL="1200150" lvl="2" indent="-285750">
              <a:buFont typeface="Arial" panose="020B0604020202020204" pitchFamily="34" charset="0"/>
              <a:buChar char="•"/>
            </a:pPr>
            <a:r>
              <a:rPr lang="es-MX" b="1" dirty="0"/>
              <a:t>Horas Extraordinarias</a:t>
            </a:r>
            <a:r>
              <a:rPr lang="es-MX" dirty="0"/>
              <a:t>: Segunda variable más importante.</a:t>
            </a:r>
            <a:endParaRPr lang="es-MX" sz="1600" dirty="0"/>
          </a:p>
          <a:p>
            <a:pPr marL="1200150" lvl="2" indent="-285750">
              <a:buFont typeface="Arial" panose="020B0604020202020204" pitchFamily="34" charset="0"/>
              <a:buChar char="•"/>
            </a:pPr>
            <a:r>
              <a:rPr lang="es-MX" b="1" dirty="0"/>
              <a:t>Nivel Salarial</a:t>
            </a:r>
            <a:r>
              <a:rPr lang="es-MX" dirty="0"/>
              <a:t>: Contribuye significativamente, siendo los niveles bajos un indicador de mayor riesgo de abandono.</a:t>
            </a:r>
            <a:endParaRPr lang="es-MX" sz="1600" dirty="0"/>
          </a:p>
          <a:p>
            <a:pPr marL="1200150" lvl="2" indent="-285750">
              <a:buFont typeface="Arial" panose="020B0604020202020204" pitchFamily="34" charset="0"/>
              <a:buChar char="•"/>
            </a:pPr>
            <a:r>
              <a:rPr lang="es-MX" b="1" dirty="0"/>
              <a:t>Departamento</a:t>
            </a:r>
            <a:r>
              <a:rPr lang="es-MX" dirty="0"/>
              <a:t>: Algunos departamentos presentan patrones consistentes de mayor abandono.</a:t>
            </a:r>
            <a:endParaRPr lang="es-MX" sz="1600" dirty="0"/>
          </a:p>
          <a:p>
            <a:pPr lvl="0" algn="just"/>
            <a:endParaRPr kumimoji="0" lang="es-MX" sz="1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custDataLst>
      <p:tags r:id="rId1"/>
    </p:custDataLst>
    <p:extLst>
      <p:ext uri="{BB962C8B-B14F-4D97-AF65-F5344CB8AC3E}">
        <p14:creationId xmlns:p14="http://schemas.microsoft.com/office/powerpoint/2010/main" val="2453302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A5A59EC8-7533-49AE-8FED-552270D35F75}"/>
              </a:ext>
            </a:extLst>
          </p:cNvPr>
          <p:cNvSpPr txBox="1"/>
          <p:nvPr/>
        </p:nvSpPr>
        <p:spPr>
          <a:xfrm>
            <a:off x="1214717" y="1083440"/>
            <a:ext cx="10246659" cy="4062651"/>
          </a:xfrm>
          <a:prstGeom prst="rect">
            <a:avLst/>
          </a:prstGeom>
          <a:noFill/>
        </p:spPr>
        <p:txBody>
          <a:bodyPr wrap="square" rtlCol="0">
            <a:spAutoFit/>
          </a:bodyPr>
          <a:lstStyle/>
          <a:p>
            <a:pPr algn="just"/>
            <a:r>
              <a:rPr lang="es-MX" b="1" dirty="0"/>
              <a:t>14. Conclusiones</a:t>
            </a:r>
          </a:p>
          <a:p>
            <a:pPr algn="just"/>
            <a:endParaRPr lang="es-MX" sz="1200" b="1" dirty="0"/>
          </a:p>
          <a:p>
            <a:pPr algn="just"/>
            <a:endParaRPr lang="es-MX" sz="1200" dirty="0"/>
          </a:p>
          <a:p>
            <a:pPr lvl="0" algn="just"/>
            <a:r>
              <a:rPr lang="es-MX" b="1" dirty="0"/>
              <a:t>1.- </a:t>
            </a:r>
            <a:r>
              <a:rPr lang="es-MX" b="1" dirty="0" err="1"/>
              <a:t>Insights</a:t>
            </a:r>
            <a:r>
              <a:rPr lang="es-MX" b="1" dirty="0"/>
              <a:t> Clave</a:t>
            </a:r>
            <a:r>
              <a:rPr lang="es-MX" dirty="0"/>
              <a:t>:</a:t>
            </a:r>
            <a:endParaRPr lang="es-MX" sz="1600" dirty="0"/>
          </a:p>
          <a:p>
            <a:pPr marL="742950" lvl="1" indent="-285750" algn="just">
              <a:buFont typeface="Arial" panose="020B0604020202020204" pitchFamily="34" charset="0"/>
              <a:buChar char="•"/>
            </a:pPr>
            <a:r>
              <a:rPr lang="es-MX" b="1" dirty="0"/>
              <a:t>Satisfacción Laboral</a:t>
            </a:r>
            <a:r>
              <a:rPr lang="es-MX" dirty="0"/>
              <a:t>: Este es el factor más crítico para predecir el abandono. Programas enfocados en mejorar la experiencia laboral podrían reducir significativamente la rotación.</a:t>
            </a:r>
            <a:endParaRPr lang="es-MX" sz="1600" dirty="0"/>
          </a:p>
          <a:p>
            <a:pPr marL="742950" lvl="1" indent="-285750" algn="just">
              <a:buFont typeface="Arial" panose="020B0604020202020204" pitchFamily="34" charset="0"/>
              <a:buChar char="•"/>
            </a:pPr>
            <a:r>
              <a:rPr lang="es-MX" b="1" dirty="0"/>
              <a:t>Horas Extraordinarias</a:t>
            </a:r>
            <a:r>
              <a:rPr lang="es-MX" dirty="0"/>
              <a:t>: Los empleados con altas cargas laborales tienen mayor probabilidad de abandonar. Es fundamental evaluar y ajustar las asignaciones de tareas y la política de horas extraordinarias.</a:t>
            </a:r>
            <a:endParaRPr lang="es-MX" sz="1600" dirty="0"/>
          </a:p>
          <a:p>
            <a:pPr marL="742950" lvl="1" indent="-285750" algn="just">
              <a:buFont typeface="Arial" panose="020B0604020202020204" pitchFamily="34" charset="0"/>
              <a:buChar char="•"/>
            </a:pPr>
            <a:r>
              <a:rPr lang="es-MX" b="1" dirty="0"/>
              <a:t>Nivel Salarial</a:t>
            </a:r>
            <a:r>
              <a:rPr lang="es-MX" dirty="0"/>
              <a:t>: Los empleados con niveles salariales más bajos son más propensos a abandonar. Diseñar esquemas de compensación competitivos podría mejorar la retención.</a:t>
            </a:r>
            <a:endParaRPr lang="es-MX" sz="1600" dirty="0"/>
          </a:p>
          <a:p>
            <a:pPr marL="742950" lvl="1" indent="-285750" algn="just">
              <a:buFont typeface="Arial" panose="020B0604020202020204" pitchFamily="34" charset="0"/>
              <a:buChar char="•"/>
            </a:pPr>
            <a:r>
              <a:rPr lang="es-MX" b="1" dirty="0"/>
              <a:t>Diferencias por Departamento</a:t>
            </a:r>
            <a:r>
              <a:rPr lang="es-MX" dirty="0"/>
              <a:t>: Identificar departamentos con mayores tasas de abandono permite intervenciones dirigidas, como mejorar la gestión o el ambiente laboral.</a:t>
            </a:r>
            <a:endParaRPr lang="es-MX" sz="1600" dirty="0"/>
          </a:p>
          <a:p>
            <a:pPr algn="just"/>
            <a:endParaRPr lang="es-MX" dirty="0"/>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custDataLst>
      <p:tags r:id="rId1"/>
    </p:custDataLst>
    <p:extLst>
      <p:ext uri="{BB962C8B-B14F-4D97-AF65-F5344CB8AC3E}">
        <p14:creationId xmlns:p14="http://schemas.microsoft.com/office/powerpoint/2010/main" val="1257545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5F82B7D5-68EC-47C1-A831-F358791BB7EC}"/>
              </a:ext>
            </a:extLst>
          </p:cNvPr>
          <p:cNvSpPr txBox="1"/>
          <p:nvPr/>
        </p:nvSpPr>
        <p:spPr>
          <a:xfrm>
            <a:off x="1214717" y="1083440"/>
            <a:ext cx="10246659" cy="3170099"/>
          </a:xfrm>
          <a:prstGeom prst="rect">
            <a:avLst/>
          </a:prstGeom>
          <a:noFill/>
        </p:spPr>
        <p:txBody>
          <a:bodyPr wrap="square" rtlCol="0">
            <a:spAutoFit/>
          </a:bodyPr>
          <a:lstStyle/>
          <a:p>
            <a:pPr lvl="0"/>
            <a:r>
              <a:rPr lang="es-MX" b="1" dirty="0"/>
              <a:t>2.- Comparación de Modelos</a:t>
            </a:r>
            <a:r>
              <a:rPr lang="es-MX" dirty="0"/>
              <a:t>:</a:t>
            </a:r>
          </a:p>
          <a:p>
            <a:pPr lvl="0"/>
            <a:endParaRPr lang="es-MX" sz="1600" dirty="0"/>
          </a:p>
          <a:p>
            <a:pPr lvl="0"/>
            <a:endParaRPr lang="es-MX" sz="1600" dirty="0"/>
          </a:p>
          <a:p>
            <a:pPr marL="742950" lvl="1" indent="-285750">
              <a:buFont typeface="Arial" panose="020B0604020202020204" pitchFamily="34" charset="0"/>
              <a:buChar char="•"/>
            </a:pPr>
            <a:r>
              <a:rPr lang="es-MX" dirty="0"/>
              <a:t>Aunque ambos modelos ofrecen predicciones útiles, el </a:t>
            </a:r>
            <a:r>
              <a:rPr lang="es-MX" b="1" dirty="0" err="1"/>
              <a:t>Random</a:t>
            </a:r>
            <a:r>
              <a:rPr lang="es-MX" b="1" dirty="0"/>
              <a:t> Forest</a:t>
            </a:r>
            <a:r>
              <a:rPr lang="es-MX" dirty="0"/>
              <a:t> tuvo un mejor desempeño general con una precisión del 74.5%. Además, su capacidad para identificar variables importantes es una ventaja clave.</a:t>
            </a:r>
            <a:endParaRPr lang="es-MX" sz="1600" dirty="0"/>
          </a:p>
          <a:p>
            <a:pPr marL="742950" lvl="1" indent="-285750">
              <a:buFont typeface="Arial" panose="020B0604020202020204" pitchFamily="34" charset="0"/>
              <a:buChar char="•"/>
            </a:pPr>
            <a:r>
              <a:rPr lang="es-MX" dirty="0"/>
              <a:t>La </a:t>
            </a:r>
            <a:r>
              <a:rPr lang="es-MX" b="1" dirty="0"/>
              <a:t>Regresión Logística</a:t>
            </a:r>
            <a:r>
              <a:rPr lang="es-MX" dirty="0"/>
              <a:t>, aunque menos precisa, proporciona interpretabilidad y claridad sobre la relación entre cada factor y el abandono laboral.</a:t>
            </a:r>
            <a:endParaRPr lang="es-MX" sz="1600" dirty="0"/>
          </a:p>
          <a:p>
            <a:pPr algn="just"/>
            <a:endParaRPr lang="es-MX" sz="1200" b="1" dirty="0"/>
          </a:p>
          <a:p>
            <a:pPr algn="just"/>
            <a:endParaRPr lang="es-MX" sz="1200" dirty="0"/>
          </a:p>
          <a:p>
            <a:pPr algn="just"/>
            <a:endParaRPr lang="es-MX" dirty="0"/>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custDataLst>
      <p:tags r:id="rId1"/>
    </p:custDataLst>
    <p:extLst>
      <p:ext uri="{BB962C8B-B14F-4D97-AF65-F5344CB8AC3E}">
        <p14:creationId xmlns:p14="http://schemas.microsoft.com/office/powerpoint/2010/main" val="2637054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78646273-F7EC-439C-95E7-3331BC270108}"/>
              </a:ext>
            </a:extLst>
          </p:cNvPr>
          <p:cNvSpPr txBox="1"/>
          <p:nvPr/>
        </p:nvSpPr>
        <p:spPr>
          <a:xfrm>
            <a:off x="1443317" y="701769"/>
            <a:ext cx="10551459" cy="3877985"/>
          </a:xfrm>
          <a:prstGeom prst="rect">
            <a:avLst/>
          </a:prstGeom>
          <a:noFill/>
        </p:spPr>
        <p:txBody>
          <a:bodyPr wrap="square" rtlCol="0">
            <a:spAutoFit/>
          </a:bodyPr>
          <a:lstStyle/>
          <a:p>
            <a:r>
              <a:rPr lang="es-MX" b="1" dirty="0"/>
              <a:t>3. El problema (Contexto)</a:t>
            </a:r>
          </a:p>
          <a:p>
            <a:endParaRPr lang="es-MX" dirty="0"/>
          </a:p>
          <a:p>
            <a:pPr algn="just"/>
            <a:r>
              <a:rPr lang="es-MX" dirty="0"/>
              <a:t>En los últimos dos años, la empresa ha experimentado un aumento considerable en la rotación de empleados, lo que se ha traducido en altos costos de reclutamiento, capacitación y pérdida de talento especializado. Los efectos secundarios de esta rotación incluyen una disminución de la productividad, afectación de la cultura organizacional y un incremento en la carga laboral de los empleados restantes, que a menudo experimentan una disminución en la moral y el compromiso. Es crucial identificar los factores que contribuyen a la rotación (como salario, crecimiento profesional, satisfacción laboral, y otros), y predecir qué empleados tienen más probabilidades de abandonar la empresa podría ayudar a mitigar estos costos.</a:t>
            </a:r>
          </a:p>
          <a:p>
            <a:pPr algn="just"/>
            <a:r>
              <a:rPr lang="es-MX" dirty="0"/>
              <a:t>La alta rotación de empleados con lleva costos financieros, pérdida de productividad y afectación a la cultura organizacional. La empresa necesita identificar factores de rotación para implementar estrategias de retención.</a:t>
            </a:r>
          </a:p>
          <a:p>
            <a:endParaRPr kumimoji="0" lang="es-MX" sz="3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7" name="Imagen 6">
            <a:extLst>
              <a:ext uri="{FF2B5EF4-FFF2-40B4-BE49-F238E27FC236}">
                <a16:creationId xmlns:a16="http://schemas.microsoft.com/office/drawing/2014/main" id="{59C86C6B-6E6D-41D1-9733-D08DB9337D9F}"/>
              </a:ext>
            </a:extLst>
          </p:cNvPr>
          <p:cNvPicPr/>
          <p:nvPr/>
        </p:nvPicPr>
        <p:blipFill>
          <a:blip r:embed="rId3"/>
          <a:stretch>
            <a:fillRect/>
          </a:stretch>
        </p:blipFill>
        <p:spPr>
          <a:xfrm>
            <a:off x="197224" y="3818964"/>
            <a:ext cx="5818094" cy="3039035"/>
          </a:xfrm>
          <a:prstGeom prst="rect">
            <a:avLst/>
          </a:prstGeom>
        </p:spPr>
      </p:pic>
    </p:spTree>
    <p:custDataLst>
      <p:tags r:id="rId1"/>
    </p:custDataLst>
    <p:extLst>
      <p:ext uri="{BB962C8B-B14F-4D97-AF65-F5344CB8AC3E}">
        <p14:creationId xmlns:p14="http://schemas.microsoft.com/office/powerpoint/2010/main" val="1889538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4AFC43B8-DE7A-44FD-A583-3CC69DADA714}"/>
              </a:ext>
            </a:extLst>
          </p:cNvPr>
          <p:cNvSpPr txBox="1"/>
          <p:nvPr/>
        </p:nvSpPr>
        <p:spPr>
          <a:xfrm>
            <a:off x="1214717" y="1083440"/>
            <a:ext cx="10246659" cy="3724096"/>
          </a:xfrm>
          <a:prstGeom prst="rect">
            <a:avLst/>
          </a:prstGeom>
          <a:noFill/>
        </p:spPr>
        <p:txBody>
          <a:bodyPr wrap="square" rtlCol="0">
            <a:spAutoFit/>
          </a:bodyPr>
          <a:lstStyle/>
          <a:p>
            <a:pPr lvl="0"/>
            <a:r>
              <a:rPr lang="es-MX" b="1" dirty="0"/>
              <a:t>3.- Recomendaciones para la Empresa</a:t>
            </a:r>
            <a:r>
              <a:rPr lang="es-MX" dirty="0"/>
              <a:t>:</a:t>
            </a:r>
          </a:p>
          <a:p>
            <a:pPr lvl="0"/>
            <a:endParaRPr lang="es-MX" sz="1600" dirty="0"/>
          </a:p>
          <a:p>
            <a:pPr lvl="0"/>
            <a:endParaRPr lang="es-MX" sz="1600" dirty="0"/>
          </a:p>
          <a:p>
            <a:pPr marL="742950" lvl="1" indent="-285750" algn="just">
              <a:buFont typeface="Arial" panose="020B0604020202020204" pitchFamily="34" charset="0"/>
              <a:buChar char="•"/>
            </a:pPr>
            <a:r>
              <a:rPr lang="es-MX" dirty="0"/>
              <a:t>Implementar encuestas periódicas para medir la </a:t>
            </a:r>
            <a:r>
              <a:rPr lang="es-MX" b="1" dirty="0"/>
              <a:t>satisfacción laboral</a:t>
            </a:r>
            <a:r>
              <a:rPr lang="es-MX" dirty="0"/>
              <a:t> y abordar problemas detectados de manera temprana.</a:t>
            </a:r>
            <a:endParaRPr lang="es-MX" sz="1600" dirty="0"/>
          </a:p>
          <a:p>
            <a:pPr marL="742950" lvl="1" indent="-285750" algn="just">
              <a:buFont typeface="Arial" panose="020B0604020202020204" pitchFamily="34" charset="0"/>
              <a:buChar char="•"/>
            </a:pPr>
            <a:r>
              <a:rPr lang="es-MX" dirty="0"/>
              <a:t>Monitorear las </a:t>
            </a:r>
            <a:r>
              <a:rPr lang="es-MX" b="1" dirty="0"/>
              <a:t>cargas laborales</a:t>
            </a:r>
            <a:r>
              <a:rPr lang="es-MX" dirty="0"/>
              <a:t> para evitar excesos que incrementen el riesgo de abandono.</a:t>
            </a:r>
            <a:endParaRPr lang="es-MX" sz="1600" dirty="0"/>
          </a:p>
          <a:p>
            <a:pPr marL="742950" lvl="1" indent="-285750" algn="just">
              <a:buFont typeface="Arial" panose="020B0604020202020204" pitchFamily="34" charset="0"/>
              <a:buChar char="•"/>
            </a:pPr>
            <a:r>
              <a:rPr lang="es-MX" dirty="0"/>
              <a:t>Establecer un sistema de incentivos económicos y no económicos para los empleados con niveles salariales bajos.</a:t>
            </a:r>
            <a:endParaRPr lang="es-MX" sz="1600" dirty="0"/>
          </a:p>
          <a:p>
            <a:pPr marL="742950" lvl="1" indent="-285750" algn="just">
              <a:buFont typeface="Arial" panose="020B0604020202020204" pitchFamily="34" charset="0"/>
              <a:buChar char="•"/>
            </a:pPr>
            <a:r>
              <a:rPr lang="es-MX" dirty="0"/>
              <a:t>Diseñar estrategias específicas para los </a:t>
            </a:r>
            <a:r>
              <a:rPr lang="es-MX" b="1" dirty="0"/>
              <a:t>departamentos más vulnerables</a:t>
            </a:r>
            <a:r>
              <a:rPr lang="es-MX" dirty="0"/>
              <a:t> al abandono, considerando mentorías, capacitaciones y mejoras en la gestión.</a:t>
            </a:r>
            <a:endParaRPr lang="es-MX" sz="1600" dirty="0"/>
          </a:p>
          <a:p>
            <a:pPr algn="just"/>
            <a:endParaRPr lang="es-MX" sz="1200" b="1" dirty="0"/>
          </a:p>
          <a:p>
            <a:pPr algn="just"/>
            <a:endParaRPr lang="es-MX" sz="1200" dirty="0"/>
          </a:p>
          <a:p>
            <a:pPr algn="just"/>
            <a:endParaRPr lang="es-MX" dirty="0"/>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custDataLst>
      <p:tags r:id="rId1"/>
    </p:custDataLst>
    <p:extLst>
      <p:ext uri="{BB962C8B-B14F-4D97-AF65-F5344CB8AC3E}">
        <p14:creationId xmlns:p14="http://schemas.microsoft.com/office/powerpoint/2010/main" val="1889506056"/>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400B8E5-2B7C-4584-8ECA-016E9FD41913}"/>
              </a:ext>
            </a:extLst>
          </p:cNvPr>
          <p:cNvSpPr>
            <a:spLocks noGrp="1"/>
          </p:cNvSpPr>
          <p:nvPr>
            <p:ph sz="quarter" idx="13"/>
          </p:nvPr>
        </p:nvSpPr>
        <p:spPr/>
        <p:txBody>
          <a:bodyPr/>
          <a:lstStyle/>
          <a:p>
            <a:r>
              <a:rPr lang="es-MX" b="1" dirty="0" err="1"/>
              <a:t>lInk</a:t>
            </a:r>
            <a:r>
              <a:rPr lang="es-MX" b="1" dirty="0"/>
              <a:t> al video de </a:t>
            </a:r>
            <a:r>
              <a:rPr lang="es-MX" b="1" dirty="0" err="1"/>
              <a:t>youtube</a:t>
            </a:r>
            <a:r>
              <a:rPr lang="es-MX" b="1" dirty="0"/>
              <a:t>:</a:t>
            </a:r>
          </a:p>
          <a:p>
            <a:endParaRPr lang="es-MX" dirty="0"/>
          </a:p>
          <a:p>
            <a:r>
              <a:rPr lang="es-MX" dirty="0">
                <a:hlinkClick r:id="rId2"/>
              </a:rPr>
              <a:t>https://www.youtube.com/watch?v=cuTsukpg7pI</a:t>
            </a:r>
            <a:endParaRPr lang="es-MX" dirty="0"/>
          </a:p>
          <a:p>
            <a:endParaRPr lang="es-MX" dirty="0"/>
          </a:p>
          <a:p>
            <a:r>
              <a:rPr lang="es-MX"/>
              <a:t>https://studio.youtube.com/channel/UC_QCZ8fRUpvRf1_l53zcl3Q/videos/upload?filter=%5B%5D&amp;sort=%7B%22columnType%22%3A%22date%22%2C%22sortOrder%22%3A%22DESCENDING%22%7D</a:t>
            </a:r>
            <a:endParaRPr lang="es-MX" dirty="0"/>
          </a:p>
          <a:p>
            <a:endParaRPr lang="es-MX" dirty="0"/>
          </a:p>
        </p:txBody>
      </p:sp>
    </p:spTree>
    <p:extLst>
      <p:ext uri="{BB962C8B-B14F-4D97-AF65-F5344CB8AC3E}">
        <p14:creationId xmlns:p14="http://schemas.microsoft.com/office/powerpoint/2010/main" val="2261729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918A107-1AFA-42FA-95CE-F63FD40F377C}"/>
              </a:ext>
            </a:extLst>
          </p:cNvPr>
          <p:cNvSpPr txBox="1"/>
          <p:nvPr/>
        </p:nvSpPr>
        <p:spPr>
          <a:xfrm>
            <a:off x="2327879" y="751344"/>
            <a:ext cx="7784445" cy="1015663"/>
          </a:xfrm>
          <a:prstGeom prst="rect">
            <a:avLst/>
          </a:prstGeom>
          <a:noFill/>
        </p:spPr>
        <p:txBody>
          <a:bodyPr wrap="square" rtlCol="0">
            <a:spAutoFit/>
          </a:bodyPr>
          <a:lstStyle/>
          <a:p>
            <a:pPr algn="ctr"/>
            <a:endParaRPr lang="es-MX" sz="3000" dirty="0"/>
          </a:p>
          <a:p>
            <a:pPr algn="ctr"/>
            <a:r>
              <a:rPr lang="es-MX" sz="3000" b="1" dirty="0"/>
              <a:t>MUCHAS  GRACIAS</a:t>
            </a:r>
            <a:endParaRPr lang="es-MX" dirty="0"/>
          </a:p>
        </p:txBody>
      </p:sp>
      <p:pic>
        <p:nvPicPr>
          <p:cNvPr id="5" name="Imagen 4">
            <a:extLst>
              <a:ext uri="{FF2B5EF4-FFF2-40B4-BE49-F238E27FC236}">
                <a16:creationId xmlns:a16="http://schemas.microsoft.com/office/drawing/2014/main" id="{E6E68950-8F1A-4AD1-9390-7152689F8D91}"/>
              </a:ext>
            </a:extLst>
          </p:cNvPr>
          <p:cNvPicPr/>
          <p:nvPr/>
        </p:nvPicPr>
        <p:blipFill>
          <a:blip r:embed="rId2"/>
          <a:stretch>
            <a:fillRect/>
          </a:stretch>
        </p:blipFill>
        <p:spPr>
          <a:xfrm>
            <a:off x="3505199" y="1767007"/>
            <a:ext cx="5621151" cy="4051087"/>
          </a:xfrm>
          <a:prstGeom prst="rect">
            <a:avLst/>
          </a:prstGeom>
        </p:spPr>
      </p:pic>
    </p:spTree>
    <p:extLst>
      <p:ext uri="{BB962C8B-B14F-4D97-AF65-F5344CB8AC3E}">
        <p14:creationId xmlns:p14="http://schemas.microsoft.com/office/powerpoint/2010/main" val="413840980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126D90-1FEE-41B8-B984-E4D180504DD2}"/>
              </a:ext>
            </a:extLst>
          </p:cNvPr>
          <p:cNvPicPr/>
          <p:nvPr/>
        </p:nvPicPr>
        <p:blipFill>
          <a:blip r:embed="rId3">
            <a:extLst>
              <a:ext uri="{28A0092B-C50C-407E-A947-70E740481C1C}">
                <a14:useLocalDpi xmlns:a14="http://schemas.microsoft.com/office/drawing/2010/main" val="0"/>
              </a:ext>
            </a:extLst>
          </a:blip>
          <a:stretch>
            <a:fillRect/>
          </a:stretch>
        </p:blipFill>
        <p:spPr>
          <a:xfrm>
            <a:off x="8968068" y="0"/>
            <a:ext cx="3295650" cy="3295650"/>
          </a:xfrm>
          <a:prstGeom prst="rect">
            <a:avLst/>
          </a:prstGeom>
        </p:spPr>
      </p:pic>
      <p:sp>
        <p:nvSpPr>
          <p:cNvPr id="3" name="CuadroTexto 2">
            <a:extLst>
              <a:ext uri="{FF2B5EF4-FFF2-40B4-BE49-F238E27FC236}">
                <a16:creationId xmlns:a16="http://schemas.microsoft.com/office/drawing/2014/main" id="{28279449-F5BF-463D-A1A4-1B5C86F6D055}"/>
              </a:ext>
            </a:extLst>
          </p:cNvPr>
          <p:cNvSpPr txBox="1"/>
          <p:nvPr/>
        </p:nvSpPr>
        <p:spPr>
          <a:xfrm>
            <a:off x="71717" y="1087251"/>
            <a:ext cx="9260541" cy="5078313"/>
          </a:xfrm>
          <a:prstGeom prst="rect">
            <a:avLst/>
          </a:prstGeom>
          <a:noFill/>
        </p:spPr>
        <p:txBody>
          <a:bodyPr wrap="square" rtlCol="0">
            <a:spAutoFit/>
          </a:bodyPr>
          <a:lstStyle/>
          <a:p>
            <a:endParaRPr lang="es-MX" b="1" dirty="0"/>
          </a:p>
          <a:p>
            <a:endParaRPr lang="es-MX" b="1" dirty="0"/>
          </a:p>
          <a:p>
            <a:r>
              <a:rPr lang="es-MX" b="1" dirty="0"/>
              <a:t>4. Propósito del estudio</a:t>
            </a:r>
          </a:p>
          <a:p>
            <a:endParaRPr lang="es-MX" dirty="0"/>
          </a:p>
          <a:p>
            <a:pPr algn="just"/>
            <a:r>
              <a:rPr lang="es-MX" dirty="0"/>
              <a:t>Desarrollar un modelo predictivo que permita a la empresa identificar a los empleados con mayor riesgo de abandonar su puesto. Esto permitirá implementar estrategias personalizadas de retención y reducir la tasa de rotación, como programas de desarrollo profesional, revisiones de salario, y mejoras en la experiencia laboral.</a:t>
            </a:r>
          </a:p>
          <a:p>
            <a:pPr algn="just"/>
            <a:r>
              <a:rPr lang="es-MX" dirty="0"/>
              <a:t>El objetivo es ayudar a la empresa a reducir la rotación al identificar patrones en el comportamiento de los empleados que puedan predecir quiénes están en riesgo de renunciar.</a:t>
            </a:r>
          </a:p>
          <a:p>
            <a:pPr algn="just"/>
            <a:r>
              <a:rPr lang="es-MX" dirty="0"/>
              <a:t>De este modo, el proyecto busca proporcionar un valor medible a la empresa a través de una disminución de costos operativos y una mejora en la satisfacción y estabilidad de su fuerza laboral.</a:t>
            </a:r>
          </a:p>
          <a:p>
            <a:pPr algn="just"/>
            <a:r>
              <a:rPr lang="es-MX" dirty="0"/>
              <a:t>Se va a desarrollar código en Python para la predicción de rotación, se emplearán dos modelos: </a:t>
            </a:r>
            <a:r>
              <a:rPr lang="es-MX" b="1" dirty="0"/>
              <a:t>regresión logística</a:t>
            </a:r>
            <a:r>
              <a:rPr lang="es-MX" dirty="0"/>
              <a:t> para analizar la relación entre las variables y la probabilidad de rotación, y </a:t>
            </a:r>
            <a:r>
              <a:rPr lang="es-MX" b="1" dirty="0"/>
              <a:t>bosques aleatorios</a:t>
            </a:r>
            <a:r>
              <a:rPr lang="es-MX" dirty="0"/>
              <a:t> (</a:t>
            </a:r>
            <a:r>
              <a:rPr lang="es-MX" dirty="0" err="1"/>
              <a:t>Random</a:t>
            </a:r>
            <a:r>
              <a:rPr lang="es-MX" dirty="0"/>
              <a:t> </a:t>
            </a:r>
            <a:r>
              <a:rPr lang="es-MX" dirty="0" err="1"/>
              <a:t>Forests</a:t>
            </a:r>
            <a:r>
              <a:rPr lang="es-MX" dirty="0"/>
              <a:t>) para evaluar la importancia de diferentes factores y mejorar la precisión del modelo. Los modelos se evaluarán mediante métricas como precisión, sensibilidad y especificidad, permitiendo ajustes y optimización.</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custDataLst>
      <p:tags r:id="rId1"/>
    </p:custDataLst>
    <p:extLst>
      <p:ext uri="{BB962C8B-B14F-4D97-AF65-F5344CB8AC3E}">
        <p14:creationId xmlns:p14="http://schemas.microsoft.com/office/powerpoint/2010/main" val="398658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4222954-8D2C-4A45-BB8F-C876DECC2257}"/>
              </a:ext>
            </a:extLst>
          </p:cNvPr>
          <p:cNvSpPr txBox="1"/>
          <p:nvPr/>
        </p:nvSpPr>
        <p:spPr>
          <a:xfrm>
            <a:off x="2958353" y="215153"/>
            <a:ext cx="7808260" cy="2308324"/>
          </a:xfrm>
          <a:prstGeom prst="rect">
            <a:avLst/>
          </a:prstGeom>
          <a:noFill/>
        </p:spPr>
        <p:txBody>
          <a:bodyPr wrap="square" rtlCol="0">
            <a:spAutoFit/>
          </a:bodyPr>
          <a:lstStyle/>
          <a:p>
            <a:r>
              <a:rPr lang="es-MX" b="1" dirty="0"/>
              <a:t>5. Descripción del proyecto</a:t>
            </a:r>
          </a:p>
          <a:p>
            <a:endParaRPr lang="es-MX" dirty="0"/>
          </a:p>
          <a:p>
            <a:r>
              <a:rPr lang="es-MX" dirty="0"/>
              <a:t>Para efectos del presente proyecto se usará el archivo de muestra “</a:t>
            </a:r>
            <a:r>
              <a:rPr lang="es-MX" dirty="0" err="1"/>
              <a:t>Employee</a:t>
            </a:r>
            <a:r>
              <a:rPr lang="es-MX" dirty="0"/>
              <a:t> </a:t>
            </a:r>
            <a:r>
              <a:rPr lang="es-MX" dirty="0" err="1"/>
              <a:t>Attrition</a:t>
            </a:r>
            <a:r>
              <a:rPr lang="es-MX" dirty="0"/>
              <a:t> Data.csv”, el cual se obtuvo de la página de </a:t>
            </a:r>
            <a:r>
              <a:rPr lang="es-MX" dirty="0" err="1"/>
              <a:t>datasets</a:t>
            </a:r>
            <a:r>
              <a:rPr lang="es-MX" dirty="0"/>
              <a:t> públicos:</a:t>
            </a:r>
          </a:p>
          <a:p>
            <a:endParaRPr lang="es-MX" dirty="0"/>
          </a:p>
          <a:p>
            <a:r>
              <a:rPr lang="es-MX" u="sng" dirty="0">
                <a:hlinkClick r:id="rId3"/>
              </a:rPr>
              <a:t>https://www.kaggle.com/datasets/stealthtechnologies/employee-attrition-dataset?resource=download</a:t>
            </a:r>
            <a:endParaRPr lang="es-MX" dirty="0"/>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5" name="Imagen 4">
            <a:extLst>
              <a:ext uri="{FF2B5EF4-FFF2-40B4-BE49-F238E27FC236}">
                <a16:creationId xmlns:a16="http://schemas.microsoft.com/office/drawing/2014/main" id="{F6737848-95E7-4D05-9BA2-D892B97FCDF7}"/>
              </a:ext>
            </a:extLst>
          </p:cNvPr>
          <p:cNvPicPr/>
          <p:nvPr/>
        </p:nvPicPr>
        <p:blipFill>
          <a:blip r:embed="rId4"/>
          <a:stretch>
            <a:fillRect/>
          </a:stretch>
        </p:blipFill>
        <p:spPr>
          <a:xfrm>
            <a:off x="4894730" y="2608730"/>
            <a:ext cx="3200680" cy="4114800"/>
          </a:xfrm>
          <a:prstGeom prst="rect">
            <a:avLst/>
          </a:prstGeom>
        </p:spPr>
      </p:pic>
    </p:spTree>
    <p:custDataLst>
      <p:tags r:id="rId1"/>
    </p:custDataLst>
    <p:extLst>
      <p:ext uri="{BB962C8B-B14F-4D97-AF65-F5344CB8AC3E}">
        <p14:creationId xmlns:p14="http://schemas.microsoft.com/office/powerpoint/2010/main" val="1185966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2313CD15-6819-4507-BF45-2481FD4E27E7}"/>
              </a:ext>
            </a:extLst>
          </p:cNvPr>
          <p:cNvSpPr txBox="1"/>
          <p:nvPr/>
        </p:nvSpPr>
        <p:spPr>
          <a:xfrm>
            <a:off x="1407458" y="778239"/>
            <a:ext cx="9690848" cy="4801314"/>
          </a:xfrm>
          <a:prstGeom prst="rect">
            <a:avLst/>
          </a:prstGeom>
          <a:noFill/>
        </p:spPr>
        <p:txBody>
          <a:bodyPr wrap="square" rtlCol="0">
            <a:spAutoFit/>
          </a:bodyPr>
          <a:lstStyle/>
          <a:p>
            <a:pPr algn="just"/>
            <a:r>
              <a:rPr lang="es-MX" dirty="0"/>
              <a:t>Este proyecto comprende la recopilación y análisis de datos históricos de empleados, que incluyen variables como:</a:t>
            </a:r>
          </a:p>
          <a:p>
            <a:pPr algn="just"/>
            <a:endParaRPr lang="es-MX" dirty="0"/>
          </a:p>
          <a:p>
            <a:pPr algn="just"/>
            <a:endParaRPr lang="es-MX" dirty="0"/>
          </a:p>
          <a:p>
            <a:pPr marL="285750" lvl="0" indent="-285750" algn="just">
              <a:buFont typeface="Arial" panose="020B0604020202020204" pitchFamily="34" charset="0"/>
              <a:buChar char="•"/>
            </a:pPr>
            <a:r>
              <a:rPr lang="es-MX" b="1" dirty="0"/>
              <a:t>Edad (Age)</a:t>
            </a:r>
            <a:r>
              <a:rPr lang="es-MX" dirty="0"/>
              <a:t>: Edad del empleado. Conocimiento de los rangos de edad puede aportar información sobre la relación entre etapa de vida y permanencia.</a:t>
            </a:r>
          </a:p>
          <a:p>
            <a:pPr marL="285750" lvl="0" indent="-285750" algn="just">
              <a:buFont typeface="Arial" panose="020B0604020202020204" pitchFamily="34" charset="0"/>
              <a:buChar char="•"/>
            </a:pPr>
            <a:r>
              <a:rPr lang="es-MX" b="1" dirty="0"/>
              <a:t>Género (</a:t>
            </a:r>
            <a:r>
              <a:rPr lang="es-MX" b="1" dirty="0" err="1"/>
              <a:t>Gender</a:t>
            </a:r>
            <a:r>
              <a:rPr lang="es-MX" b="1" dirty="0"/>
              <a:t>)</a:t>
            </a:r>
            <a:r>
              <a:rPr lang="es-MX" dirty="0"/>
              <a:t>.</a:t>
            </a:r>
          </a:p>
          <a:p>
            <a:pPr marL="285750" lvl="0" indent="-285750" algn="just">
              <a:buFont typeface="Arial" panose="020B0604020202020204" pitchFamily="34" charset="0"/>
              <a:buChar char="•"/>
            </a:pPr>
            <a:r>
              <a:rPr lang="es-MX" b="1" dirty="0"/>
              <a:t>Antigüedad en la Empresa (</a:t>
            </a:r>
            <a:r>
              <a:rPr lang="es-MX" b="1" dirty="0" err="1"/>
              <a:t>Years</a:t>
            </a:r>
            <a:r>
              <a:rPr lang="es-MX" b="1" dirty="0"/>
              <a:t> at Company)</a:t>
            </a:r>
            <a:r>
              <a:rPr lang="es-MX" dirty="0"/>
              <a:t>: Años que lleva el empleado en la empresa. La relación entre el tiempo de servicio y la rotación es relevante para identificar patrones de riesgo.</a:t>
            </a:r>
          </a:p>
          <a:p>
            <a:pPr marL="285750" lvl="0" indent="-285750" algn="just">
              <a:buFont typeface="Arial" panose="020B0604020202020204" pitchFamily="34" charset="0"/>
              <a:buChar char="•"/>
            </a:pPr>
            <a:r>
              <a:rPr lang="es-MX" b="1" dirty="0"/>
              <a:t>Rol Laboral (Job Role)</a:t>
            </a:r>
            <a:r>
              <a:rPr lang="es-MX" dirty="0"/>
              <a:t>: Área o departamento en el que trabaja el empleado (ej. Educación, Salud). La rotación puede variar según el área de trabajo debido a diferencias en cultura, demandas y oportunidades de crecimiento.</a:t>
            </a:r>
          </a:p>
          <a:p>
            <a:pPr marL="285750" lvl="0" indent="-285750" algn="just">
              <a:buFont typeface="Arial" panose="020B0604020202020204" pitchFamily="34" charset="0"/>
              <a:buChar char="•"/>
            </a:pPr>
            <a:r>
              <a:rPr lang="es-MX" b="1" dirty="0"/>
              <a:t>Ingreso Mensual (</a:t>
            </a:r>
            <a:r>
              <a:rPr lang="es-MX" b="1" dirty="0" err="1"/>
              <a:t>Monthly</a:t>
            </a:r>
            <a:r>
              <a:rPr lang="es-MX" b="1" dirty="0"/>
              <a:t> </a:t>
            </a:r>
            <a:r>
              <a:rPr lang="es-MX" b="1" dirty="0" err="1"/>
              <a:t>Income</a:t>
            </a:r>
            <a:r>
              <a:rPr lang="es-MX" b="1" dirty="0"/>
              <a:t>)</a:t>
            </a:r>
            <a:r>
              <a:rPr lang="es-MX" dirty="0"/>
              <a:t>: Salario mensual del empleado. El nivel salarial es un factor crítico para la permanencia, especialmente en sectores con alta competencia por talento.</a:t>
            </a:r>
          </a:p>
          <a:p>
            <a:pPr marL="285750" lvl="0" indent="-285750" algn="just">
              <a:buFont typeface="Arial" panose="020B0604020202020204" pitchFamily="34" charset="0"/>
              <a:buChar char="•"/>
            </a:pPr>
            <a:r>
              <a:rPr lang="es-MX" b="1" dirty="0"/>
              <a:t>Equilibrio Trabajo-Vida (</a:t>
            </a:r>
            <a:r>
              <a:rPr lang="es-MX" b="1" dirty="0" err="1"/>
              <a:t>Work-Life</a:t>
            </a:r>
            <a:r>
              <a:rPr lang="es-MX" b="1" dirty="0"/>
              <a:t> Balance)</a:t>
            </a:r>
            <a:r>
              <a:rPr lang="es-MX" dirty="0"/>
              <a:t>: Calificación de la percepción del balance entre vida laboral y personal.</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custDataLst>
      <p:tags r:id="rId1"/>
    </p:custDataLst>
    <p:extLst>
      <p:ext uri="{BB962C8B-B14F-4D97-AF65-F5344CB8AC3E}">
        <p14:creationId xmlns:p14="http://schemas.microsoft.com/office/powerpoint/2010/main" val="3619726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31736C3-9EB1-45A9-A249-C937F0F529D0}"/>
              </a:ext>
            </a:extLst>
          </p:cNvPr>
          <p:cNvSpPr txBox="1"/>
          <p:nvPr/>
        </p:nvSpPr>
        <p:spPr>
          <a:xfrm>
            <a:off x="1407458" y="778239"/>
            <a:ext cx="9690848" cy="5909310"/>
          </a:xfrm>
          <a:prstGeom prst="rect">
            <a:avLst/>
          </a:prstGeom>
          <a:noFill/>
        </p:spPr>
        <p:txBody>
          <a:bodyPr wrap="square" rtlCol="0">
            <a:spAutoFit/>
          </a:bodyPr>
          <a:lstStyle/>
          <a:p>
            <a:pPr marL="285750" lvl="0" indent="-285750" algn="just">
              <a:buFont typeface="Arial" panose="020B0604020202020204" pitchFamily="34" charset="0"/>
              <a:buChar char="•"/>
            </a:pPr>
            <a:r>
              <a:rPr lang="es-MX" b="1" dirty="0"/>
              <a:t>Satisfacción en el Trabajo (Job </a:t>
            </a:r>
            <a:r>
              <a:rPr lang="es-MX" b="1" dirty="0" err="1"/>
              <a:t>Satisfaction</a:t>
            </a:r>
            <a:r>
              <a:rPr lang="es-MX" b="1" dirty="0"/>
              <a:t>)</a:t>
            </a:r>
            <a:r>
              <a:rPr lang="es-MX" dirty="0"/>
              <a:t>. Indicadores de satisfacción pueden señalar el nivel de compromiso y la predisposición a permanecer.</a:t>
            </a:r>
          </a:p>
          <a:p>
            <a:pPr marL="285750" lvl="0" indent="-285750" algn="just">
              <a:buFont typeface="Arial" panose="020B0604020202020204" pitchFamily="34" charset="0"/>
              <a:buChar char="•"/>
            </a:pPr>
            <a:r>
              <a:rPr lang="es-MX" b="1" dirty="0"/>
              <a:t>Calificación de Desempeño (Performance Rating)</a:t>
            </a:r>
            <a:r>
              <a:rPr lang="es-MX" dirty="0"/>
              <a:t>. Los empleados con calificaciones de desempeño altas o bajas pueden tener distintas motivaciones y riesgos de rotación.</a:t>
            </a:r>
          </a:p>
          <a:p>
            <a:pPr marL="285750" lvl="0" indent="-285750" algn="just">
              <a:buFont typeface="Arial" panose="020B0604020202020204" pitchFamily="34" charset="0"/>
              <a:buChar char="•"/>
            </a:pPr>
            <a:r>
              <a:rPr lang="es-MX" b="1" dirty="0"/>
              <a:t>Promociones Recibidas (</a:t>
            </a:r>
            <a:r>
              <a:rPr lang="es-MX" b="1" dirty="0" err="1"/>
              <a:t>Number</a:t>
            </a:r>
            <a:r>
              <a:rPr lang="es-MX" b="1" dirty="0"/>
              <a:t> </a:t>
            </a:r>
            <a:r>
              <a:rPr lang="es-MX" b="1" dirty="0" err="1"/>
              <a:t>of</a:t>
            </a:r>
            <a:r>
              <a:rPr lang="es-MX" b="1" dirty="0"/>
              <a:t> </a:t>
            </a:r>
            <a:r>
              <a:rPr lang="es-MX" b="1" dirty="0" err="1"/>
              <a:t>Promotions</a:t>
            </a:r>
            <a:r>
              <a:rPr lang="es-MX" b="1" dirty="0"/>
              <a:t>)</a:t>
            </a:r>
            <a:r>
              <a:rPr lang="es-MX" dirty="0"/>
              <a:t>: Número de veces que el empleado ha sido promovido.</a:t>
            </a:r>
          </a:p>
          <a:p>
            <a:pPr marL="285750" lvl="0" indent="-285750" algn="just">
              <a:buFont typeface="Arial" panose="020B0604020202020204" pitchFamily="34" charset="0"/>
              <a:buChar char="•"/>
            </a:pPr>
            <a:r>
              <a:rPr lang="es-MX" b="1" dirty="0"/>
              <a:t>Tiempo de Desplazamiento (</a:t>
            </a:r>
            <a:r>
              <a:rPr lang="es-MX" b="1" dirty="0" err="1"/>
              <a:t>Distance</a:t>
            </a:r>
            <a:r>
              <a:rPr lang="es-MX" b="1" dirty="0"/>
              <a:t> </a:t>
            </a:r>
            <a:r>
              <a:rPr lang="es-MX" b="1" dirty="0" err="1"/>
              <a:t>from</a:t>
            </a:r>
            <a:r>
              <a:rPr lang="es-MX" b="1" dirty="0"/>
              <a:t> Home)</a:t>
            </a:r>
            <a:r>
              <a:rPr lang="es-MX" dirty="0"/>
              <a:t>. Tiempo para llegar al trabajo.</a:t>
            </a:r>
          </a:p>
          <a:p>
            <a:pPr marL="285750" lvl="0" indent="-285750" algn="just">
              <a:buFont typeface="Arial" panose="020B0604020202020204" pitchFamily="34" charset="0"/>
              <a:buChar char="•"/>
            </a:pPr>
            <a:r>
              <a:rPr lang="es-MX" b="1" dirty="0"/>
              <a:t>Nivel Educativo (</a:t>
            </a:r>
            <a:r>
              <a:rPr lang="es-MX" b="1" dirty="0" err="1"/>
              <a:t>Education</a:t>
            </a:r>
            <a:r>
              <a:rPr lang="es-MX" b="1" dirty="0"/>
              <a:t> </a:t>
            </a:r>
            <a:r>
              <a:rPr lang="es-MX" b="1" dirty="0" err="1"/>
              <a:t>Level</a:t>
            </a:r>
            <a:r>
              <a:rPr lang="es-MX" b="1" dirty="0"/>
              <a:t>)</a:t>
            </a:r>
            <a:r>
              <a:rPr lang="es-MX" dirty="0"/>
              <a:t>.</a:t>
            </a:r>
          </a:p>
          <a:p>
            <a:pPr marL="285750" lvl="0" indent="-285750" algn="just">
              <a:buFont typeface="Arial" panose="020B0604020202020204" pitchFamily="34" charset="0"/>
              <a:buChar char="•"/>
            </a:pPr>
            <a:r>
              <a:rPr lang="es-MX" b="1" dirty="0"/>
              <a:t>Estado Civil (Marital Status)</a:t>
            </a:r>
            <a:r>
              <a:rPr lang="es-MX" dirty="0"/>
              <a:t>.</a:t>
            </a:r>
          </a:p>
          <a:p>
            <a:pPr marL="285750" lvl="0" indent="-285750" algn="just">
              <a:buFont typeface="Arial" panose="020B0604020202020204" pitchFamily="34" charset="0"/>
              <a:buChar char="•"/>
            </a:pPr>
            <a:r>
              <a:rPr lang="es-MX" b="1" dirty="0"/>
              <a:t>Dependientes (</a:t>
            </a:r>
            <a:r>
              <a:rPr lang="es-MX" b="1" dirty="0" err="1"/>
              <a:t>Number</a:t>
            </a:r>
            <a:r>
              <a:rPr lang="es-MX" b="1" dirty="0"/>
              <a:t> </a:t>
            </a:r>
            <a:r>
              <a:rPr lang="es-MX" b="1" dirty="0" err="1"/>
              <a:t>of</a:t>
            </a:r>
            <a:r>
              <a:rPr lang="es-MX" b="1" dirty="0"/>
              <a:t> </a:t>
            </a:r>
            <a:r>
              <a:rPr lang="es-MX" b="1" dirty="0" err="1"/>
              <a:t>Dependents</a:t>
            </a:r>
            <a:r>
              <a:rPr lang="es-MX" b="1" dirty="0"/>
              <a:t>)</a:t>
            </a:r>
            <a:r>
              <a:rPr lang="es-MX" dirty="0"/>
              <a:t>.</a:t>
            </a:r>
          </a:p>
          <a:p>
            <a:pPr marL="285750" lvl="0" indent="-285750" algn="just">
              <a:buFont typeface="Arial" panose="020B0604020202020204" pitchFamily="34" charset="0"/>
              <a:buChar char="•"/>
            </a:pPr>
            <a:r>
              <a:rPr lang="es-MX" b="1" dirty="0"/>
              <a:t>Nivel del Puesto (Job </a:t>
            </a:r>
            <a:r>
              <a:rPr lang="es-MX" b="1" dirty="0" err="1"/>
              <a:t>Level</a:t>
            </a:r>
            <a:r>
              <a:rPr lang="es-MX" b="1" dirty="0"/>
              <a:t>)</a:t>
            </a:r>
            <a:r>
              <a:rPr lang="es-MX" dirty="0"/>
              <a:t>: Nivel jerárquico del empleado (ej. Junior, Senior).</a:t>
            </a:r>
          </a:p>
          <a:p>
            <a:pPr marL="285750" lvl="0" indent="-285750" algn="just">
              <a:buFont typeface="Arial" panose="020B0604020202020204" pitchFamily="34" charset="0"/>
              <a:buChar char="•"/>
            </a:pPr>
            <a:r>
              <a:rPr lang="es-MX" b="1" dirty="0"/>
              <a:t>Tamaño de la Empresa (Company </a:t>
            </a:r>
            <a:r>
              <a:rPr lang="es-MX" b="1" dirty="0" err="1"/>
              <a:t>Size</a:t>
            </a:r>
            <a:r>
              <a:rPr lang="es-MX" b="1" dirty="0"/>
              <a:t>)</a:t>
            </a:r>
            <a:r>
              <a:rPr lang="es-MX" dirty="0"/>
              <a:t>.</a:t>
            </a:r>
          </a:p>
          <a:p>
            <a:pPr marL="285750" lvl="0" indent="-285750" algn="just">
              <a:buFont typeface="Arial" panose="020B0604020202020204" pitchFamily="34" charset="0"/>
              <a:buChar char="•"/>
            </a:pPr>
            <a:r>
              <a:rPr lang="es-MX" b="1" dirty="0"/>
              <a:t>Oportunidades de Liderazgo y de Innovación</a:t>
            </a:r>
            <a:r>
              <a:rPr lang="es-MX" dirty="0"/>
              <a:t>.</a:t>
            </a:r>
          </a:p>
          <a:p>
            <a:pPr marL="285750" lvl="0" indent="-285750" algn="just">
              <a:buFont typeface="Arial" panose="020B0604020202020204" pitchFamily="34" charset="0"/>
              <a:buChar char="•"/>
            </a:pPr>
            <a:r>
              <a:rPr lang="es-MX" b="1" dirty="0"/>
              <a:t>Reconocimiento al Empleado (</a:t>
            </a:r>
            <a:r>
              <a:rPr lang="es-MX" b="1" dirty="0" err="1"/>
              <a:t>Employee</a:t>
            </a:r>
            <a:r>
              <a:rPr lang="es-MX" b="1" dirty="0"/>
              <a:t> </a:t>
            </a:r>
            <a:r>
              <a:rPr lang="es-MX" b="1" dirty="0" err="1"/>
              <a:t>Recognition</a:t>
            </a:r>
            <a:r>
              <a:rPr lang="es-MX" b="1" dirty="0"/>
              <a:t>)</a:t>
            </a:r>
            <a:r>
              <a:rPr lang="es-MX" dirty="0"/>
              <a:t>.</a:t>
            </a:r>
          </a:p>
          <a:p>
            <a:pPr marL="285750" lvl="0" indent="-285750" algn="just">
              <a:buFont typeface="Arial" panose="020B0604020202020204" pitchFamily="34" charset="0"/>
              <a:buChar char="•"/>
            </a:pPr>
            <a:r>
              <a:rPr lang="es-MX" b="1" dirty="0"/>
              <a:t>Rotación (</a:t>
            </a:r>
            <a:r>
              <a:rPr lang="es-MX" b="1" dirty="0" err="1"/>
              <a:t>Attrition</a:t>
            </a:r>
            <a:r>
              <a:rPr lang="es-MX" b="1" dirty="0"/>
              <a:t>)</a:t>
            </a:r>
            <a:r>
              <a:rPr lang="es-MX" dirty="0"/>
              <a:t>: Si el empleado se fue ("</a:t>
            </a:r>
            <a:r>
              <a:rPr lang="es-MX" dirty="0" err="1"/>
              <a:t>Left</a:t>
            </a:r>
            <a:r>
              <a:rPr lang="es-MX" dirty="0"/>
              <a:t>") o se quedó ("</a:t>
            </a:r>
            <a:r>
              <a:rPr lang="es-MX" dirty="0" err="1"/>
              <a:t>Stayed</a:t>
            </a:r>
            <a:r>
              <a:rPr lang="es-MX" dirty="0"/>
              <a:t>").</a:t>
            </a:r>
          </a:p>
          <a:p>
            <a:pPr algn="just"/>
            <a:endParaRPr lang="es-MX" dirty="0"/>
          </a:p>
          <a:p>
            <a:pPr algn="just"/>
            <a:endParaRPr lang="es-MX" dirty="0"/>
          </a:p>
          <a:p>
            <a:pPr algn="just"/>
            <a:r>
              <a:rPr lang="es-MX" dirty="0"/>
              <a:t>Se utilizarán modelos de regresión logística y </a:t>
            </a:r>
            <a:r>
              <a:rPr lang="es-MX" dirty="0" err="1"/>
              <a:t>Random</a:t>
            </a:r>
            <a:r>
              <a:rPr lang="es-MX" dirty="0"/>
              <a:t> </a:t>
            </a:r>
            <a:r>
              <a:rPr lang="es-MX" dirty="0" err="1"/>
              <a:t>Forests</a:t>
            </a:r>
            <a:r>
              <a:rPr lang="es-MX" dirty="0"/>
              <a:t> para predecir la probabilidad de rotación de cada empleado.</a:t>
            </a:r>
          </a:p>
          <a:p>
            <a:pPr algn="just"/>
            <a:endParaRPr lang="es-MX" dirty="0"/>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custDataLst>
      <p:tags r:id="rId1"/>
    </p:custDataLst>
    <p:extLst>
      <p:ext uri="{BB962C8B-B14F-4D97-AF65-F5344CB8AC3E}">
        <p14:creationId xmlns:p14="http://schemas.microsoft.com/office/powerpoint/2010/main" val="2487809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8"/>
</p:tagLst>
</file>

<file path=ppt/tags/tag10.xml><?xml version="1.0" encoding="utf-8"?>
<p:tagLst xmlns:a="http://schemas.openxmlformats.org/drawingml/2006/main" xmlns:r="http://schemas.openxmlformats.org/officeDocument/2006/relationships" xmlns:p="http://schemas.openxmlformats.org/presentationml/2006/main">
  <p:tag name="TIMING" val="|1.9"/>
</p:tagLst>
</file>

<file path=ppt/tags/tag11.xml><?xml version="1.0" encoding="utf-8"?>
<p:tagLst xmlns:a="http://schemas.openxmlformats.org/drawingml/2006/main" xmlns:r="http://schemas.openxmlformats.org/officeDocument/2006/relationships" xmlns:p="http://schemas.openxmlformats.org/presentationml/2006/main">
  <p:tag name="TIMING" val="|6.4|18.6"/>
</p:tagLst>
</file>

<file path=ppt/tags/tag12.xml><?xml version="1.0" encoding="utf-8"?>
<p:tagLst xmlns:a="http://schemas.openxmlformats.org/drawingml/2006/main" xmlns:r="http://schemas.openxmlformats.org/officeDocument/2006/relationships" xmlns:p="http://schemas.openxmlformats.org/presentationml/2006/main">
  <p:tag name="TIMING" val="|0.8"/>
</p:tagLst>
</file>

<file path=ppt/tags/tag13.xml><?xml version="1.0" encoding="utf-8"?>
<p:tagLst xmlns:a="http://schemas.openxmlformats.org/drawingml/2006/main" xmlns:r="http://schemas.openxmlformats.org/officeDocument/2006/relationships" xmlns:p="http://schemas.openxmlformats.org/presentationml/2006/main">
  <p:tag name="TIMING" val="|0.7"/>
</p:tagLst>
</file>

<file path=ppt/tags/tag14.xml><?xml version="1.0" encoding="utf-8"?>
<p:tagLst xmlns:a="http://schemas.openxmlformats.org/drawingml/2006/main" xmlns:r="http://schemas.openxmlformats.org/officeDocument/2006/relationships" xmlns:p="http://schemas.openxmlformats.org/presentationml/2006/main">
  <p:tag name="TIMING" val="|1"/>
</p:tagLst>
</file>

<file path=ppt/tags/tag15.xml><?xml version="1.0" encoding="utf-8"?>
<p:tagLst xmlns:a="http://schemas.openxmlformats.org/drawingml/2006/main" xmlns:r="http://schemas.openxmlformats.org/officeDocument/2006/relationships" xmlns:p="http://schemas.openxmlformats.org/presentationml/2006/main">
  <p:tag name="TIMING" val="|0.8"/>
</p:tagLst>
</file>

<file path=ppt/tags/tag16.xml><?xml version="1.0" encoding="utf-8"?>
<p:tagLst xmlns:a="http://schemas.openxmlformats.org/drawingml/2006/main" xmlns:r="http://schemas.openxmlformats.org/officeDocument/2006/relationships" xmlns:p="http://schemas.openxmlformats.org/presentationml/2006/main">
  <p:tag name="TIMING" val="|0.6"/>
</p:tagLst>
</file>

<file path=ppt/tags/tag17.xml><?xml version="1.0" encoding="utf-8"?>
<p:tagLst xmlns:a="http://schemas.openxmlformats.org/drawingml/2006/main" xmlns:r="http://schemas.openxmlformats.org/officeDocument/2006/relationships" xmlns:p="http://schemas.openxmlformats.org/presentationml/2006/main">
  <p:tag name="TIMING" val="|0.6"/>
</p:tagLst>
</file>

<file path=ppt/tags/tag18.xml><?xml version="1.0" encoding="utf-8"?>
<p:tagLst xmlns:a="http://schemas.openxmlformats.org/drawingml/2006/main" xmlns:r="http://schemas.openxmlformats.org/officeDocument/2006/relationships" xmlns:p="http://schemas.openxmlformats.org/presentationml/2006/main">
  <p:tag name="TIMING" val="|0.6"/>
</p:tagLst>
</file>

<file path=ppt/tags/tag19.xml><?xml version="1.0" encoding="utf-8"?>
<p:tagLst xmlns:a="http://schemas.openxmlformats.org/drawingml/2006/main" xmlns:r="http://schemas.openxmlformats.org/officeDocument/2006/relationships" xmlns:p="http://schemas.openxmlformats.org/presentationml/2006/main">
  <p:tag name="TIMING" val="|0.7"/>
</p:tagLst>
</file>

<file path=ppt/tags/tag2.xml><?xml version="1.0" encoding="utf-8"?>
<p:tagLst xmlns:a="http://schemas.openxmlformats.org/drawingml/2006/main" xmlns:r="http://schemas.openxmlformats.org/officeDocument/2006/relationships" xmlns:p="http://schemas.openxmlformats.org/presentationml/2006/main">
  <p:tag name="TIMING" val="|0.8"/>
</p:tagLst>
</file>

<file path=ppt/tags/tag20.xml><?xml version="1.0" encoding="utf-8"?>
<p:tagLst xmlns:a="http://schemas.openxmlformats.org/drawingml/2006/main" xmlns:r="http://schemas.openxmlformats.org/officeDocument/2006/relationships" xmlns:p="http://schemas.openxmlformats.org/presentationml/2006/main">
  <p:tag name="TIMING" val="|0.9"/>
</p:tagLst>
</file>

<file path=ppt/tags/tag21.xml><?xml version="1.0" encoding="utf-8"?>
<p:tagLst xmlns:a="http://schemas.openxmlformats.org/drawingml/2006/main" xmlns:r="http://schemas.openxmlformats.org/officeDocument/2006/relationships" xmlns:p="http://schemas.openxmlformats.org/presentationml/2006/main">
  <p:tag name="TIMING" val="|0.7"/>
</p:tagLst>
</file>

<file path=ppt/tags/tag22.xml><?xml version="1.0" encoding="utf-8"?>
<p:tagLst xmlns:a="http://schemas.openxmlformats.org/drawingml/2006/main" xmlns:r="http://schemas.openxmlformats.org/officeDocument/2006/relationships" xmlns:p="http://schemas.openxmlformats.org/presentationml/2006/main">
  <p:tag name="TIMING" val="|0.7"/>
</p:tagLst>
</file>

<file path=ppt/tags/tag23.xml><?xml version="1.0" encoding="utf-8"?>
<p:tagLst xmlns:a="http://schemas.openxmlformats.org/drawingml/2006/main" xmlns:r="http://schemas.openxmlformats.org/officeDocument/2006/relationships" xmlns:p="http://schemas.openxmlformats.org/presentationml/2006/main">
  <p:tag name="TIMING" val="|1"/>
</p:tagLst>
</file>

<file path=ppt/tags/tag24.xml><?xml version="1.0" encoding="utf-8"?>
<p:tagLst xmlns:a="http://schemas.openxmlformats.org/drawingml/2006/main" xmlns:r="http://schemas.openxmlformats.org/officeDocument/2006/relationships" xmlns:p="http://schemas.openxmlformats.org/presentationml/2006/main">
  <p:tag name="TIMING" val="|0.7"/>
</p:tagLst>
</file>

<file path=ppt/tags/tag25.xml><?xml version="1.0" encoding="utf-8"?>
<p:tagLst xmlns:a="http://schemas.openxmlformats.org/drawingml/2006/main" xmlns:r="http://schemas.openxmlformats.org/officeDocument/2006/relationships" xmlns:p="http://schemas.openxmlformats.org/presentationml/2006/main">
  <p:tag name="TIMING" val="|0.8"/>
</p:tagLst>
</file>

<file path=ppt/tags/tag26.xml><?xml version="1.0" encoding="utf-8"?>
<p:tagLst xmlns:a="http://schemas.openxmlformats.org/drawingml/2006/main" xmlns:r="http://schemas.openxmlformats.org/officeDocument/2006/relationships" xmlns:p="http://schemas.openxmlformats.org/presentationml/2006/main">
  <p:tag name="TIMING" val="|0.7"/>
</p:tagLst>
</file>

<file path=ppt/tags/tag3.xml><?xml version="1.0" encoding="utf-8"?>
<p:tagLst xmlns:a="http://schemas.openxmlformats.org/drawingml/2006/main" xmlns:r="http://schemas.openxmlformats.org/officeDocument/2006/relationships" xmlns:p="http://schemas.openxmlformats.org/presentationml/2006/main">
  <p:tag name="TIMING" val="|2.6"/>
</p:tagLst>
</file>

<file path=ppt/tags/tag4.xml><?xml version="1.0" encoding="utf-8"?>
<p:tagLst xmlns:a="http://schemas.openxmlformats.org/drawingml/2006/main" xmlns:r="http://schemas.openxmlformats.org/officeDocument/2006/relationships" xmlns:p="http://schemas.openxmlformats.org/presentationml/2006/main">
  <p:tag name="TIMING" val="|0.7"/>
</p:tagLst>
</file>

<file path=ppt/tags/tag5.xml><?xml version="1.0" encoding="utf-8"?>
<p:tagLst xmlns:a="http://schemas.openxmlformats.org/drawingml/2006/main" xmlns:r="http://schemas.openxmlformats.org/officeDocument/2006/relationships" xmlns:p="http://schemas.openxmlformats.org/presentationml/2006/main">
  <p:tag name="TIMING" val="|1"/>
</p:tagLst>
</file>

<file path=ppt/tags/tag6.xml><?xml version="1.0" encoding="utf-8"?>
<p:tagLst xmlns:a="http://schemas.openxmlformats.org/drawingml/2006/main" xmlns:r="http://schemas.openxmlformats.org/officeDocument/2006/relationships" xmlns:p="http://schemas.openxmlformats.org/presentationml/2006/main">
  <p:tag name="TIMING" val="|2"/>
</p:tagLst>
</file>

<file path=ppt/tags/tag7.xml><?xml version="1.0" encoding="utf-8"?>
<p:tagLst xmlns:a="http://schemas.openxmlformats.org/drawingml/2006/main" xmlns:r="http://schemas.openxmlformats.org/officeDocument/2006/relationships" xmlns:p="http://schemas.openxmlformats.org/presentationml/2006/main">
  <p:tag name="TIMING" val="|0.8"/>
</p:tagLst>
</file>

<file path=ppt/tags/tag8.xml><?xml version="1.0" encoding="utf-8"?>
<p:tagLst xmlns:a="http://schemas.openxmlformats.org/drawingml/2006/main" xmlns:r="http://schemas.openxmlformats.org/officeDocument/2006/relationships" xmlns:p="http://schemas.openxmlformats.org/presentationml/2006/main">
  <p:tag name="TIMING" val="|0.8"/>
</p:tagLst>
</file>

<file path=ppt/tags/tag9.xml><?xml version="1.0" encoding="utf-8"?>
<p:tagLst xmlns:a="http://schemas.openxmlformats.org/drawingml/2006/main" xmlns:r="http://schemas.openxmlformats.org/officeDocument/2006/relationships" xmlns:p="http://schemas.openxmlformats.org/presentationml/2006/main">
  <p:tag name="TIMING" val="|0.9"/>
</p:tagLst>
</file>

<file path=ppt/theme/theme1.xml><?xml version="1.0" encoding="utf-8"?>
<a:theme xmlns:a="http://schemas.openxmlformats.org/drawingml/2006/main" name="Gota">
  <a:themeElements>
    <a:clrScheme name="Gota">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Gota">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ota">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TM04033925[[fn=Gota]]</Template>
  <TotalTime>571</TotalTime>
  <Words>2488</Words>
  <Application>Microsoft Office PowerPoint</Application>
  <PresentationFormat>Panorámica</PresentationFormat>
  <Paragraphs>171</Paragraphs>
  <Slides>52</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52</vt:i4>
      </vt:variant>
    </vt:vector>
  </HeadingPairs>
  <TitlesOfParts>
    <vt:vector size="58" baseType="lpstr">
      <vt:lpstr>Arial</vt:lpstr>
      <vt:lpstr>Courier New</vt:lpstr>
      <vt:lpstr>Times New Roman</vt:lpstr>
      <vt:lpstr>Tw Cen MT</vt:lpstr>
      <vt:lpstr>Wingdings</vt:lpstr>
      <vt:lpstr>Gota</vt:lpstr>
      <vt:lpstr>Presentación de PowerPoint</vt:lpstr>
      <vt:lpstr>'Predicción de la Rotación de Empleados en una Empresa de Servicios Financieros'.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Gilberto Gutiérrez Gordillo</dc:creator>
  <cp:lastModifiedBy>Gilberto Gutiérrez Gordillo</cp:lastModifiedBy>
  <cp:revision>47</cp:revision>
  <dcterms:created xsi:type="dcterms:W3CDTF">2024-10-21T18:41:18Z</dcterms:created>
  <dcterms:modified xsi:type="dcterms:W3CDTF">2024-12-21T01:20:12Z</dcterms:modified>
</cp:coreProperties>
</file>